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embeddedFontLst>
    <p:embeddedFont>
      <p:font typeface="Century Gothic" panose="020B050202020202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hQGCHl4iJaH22sWlJR7ZhJZZJZ6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94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0" name="Google Shape;290;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1" name="Google Shape;301;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3" name="Google Shape;323;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8" name="Google Shape;338;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5" name="Google Shape;355;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3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2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3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3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3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4"/>
          <p:cNvSpPr>
            <a:spLocks noGrp="1"/>
          </p:cNvSpPr>
          <p:nvPr>
            <p:ph type="pic" idx="2"/>
          </p:nvPr>
        </p:nvSpPr>
        <p:spPr>
          <a:xfrm>
            <a:off x="5183188" y="987425"/>
            <a:ext cx="6172200" cy="4873625"/>
          </a:xfrm>
          <a:prstGeom prst="rect">
            <a:avLst/>
          </a:prstGeom>
          <a:noFill/>
          <a:ln>
            <a:noFill/>
          </a:ln>
        </p:spPr>
      </p:sp>
      <p:sp>
        <p:nvSpPr>
          <p:cNvPr id="64" name="Google Shape;64;p3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funcionpublica.gov.co/eva/gestornormativo/norma.php?i=65335"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10"/>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72" name="Google Shape;172;p10"/>
          <p:cNvSpPr txBox="1">
            <a:spLocks noGrp="1"/>
          </p:cNvSpPr>
          <p:nvPr>
            <p:ph type="body" idx="1"/>
          </p:nvPr>
        </p:nvSpPr>
        <p:spPr>
          <a:xfrm>
            <a:off x="1587500" y="1937349"/>
            <a:ext cx="7412620" cy="4464496"/>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2000"/>
              <a:buNone/>
            </a:pPr>
            <a:r>
              <a:rPr lang="es-CO" sz="2000"/>
              <a:t>La emergencia educativa presentada por la población infantil para ingresar a la  básica secundaria en instituciones oficiales por falta de cupos y acogiéndose a la ley de la municipalización de la educación y proponiendo a través  de la oficina de la Secretaria  de Educación, se crearon dos (2) cursos para el grado sexto, en el plantel, mediante acuerdo 058 de diciembre de 1995 considerándose a partir de este momento como  Colegio José  Antonio Galán.</a:t>
            </a:r>
            <a:endParaRPr/>
          </a:p>
          <a:p>
            <a:pPr marL="0" lvl="0" indent="0" algn="just" rtl="0">
              <a:lnSpc>
                <a:spcPct val="90000"/>
              </a:lnSpc>
              <a:spcBef>
                <a:spcPts val="1000"/>
              </a:spcBef>
              <a:spcAft>
                <a:spcPts val="0"/>
              </a:spcAft>
              <a:buClr>
                <a:schemeClr val="dk1"/>
              </a:buClr>
              <a:buSzPts val="2000"/>
              <a:buNone/>
            </a:pPr>
            <a:r>
              <a:rPr lang="es-CO" sz="2000"/>
              <a:t>La labor educativa se ha venido ofreciendo según  fundamentos legales determinados por los diferentes decretos y resoluciones emanadas por el MEN que reglamenta la educación en Colombia y se ha orientado en profundización en comercio.</a:t>
            </a:r>
            <a:endParaRPr/>
          </a:p>
          <a:p>
            <a:pPr marL="0" lvl="0" indent="0" algn="just" rtl="0">
              <a:lnSpc>
                <a:spcPct val="90000"/>
              </a:lnSpc>
              <a:spcBef>
                <a:spcPts val="1000"/>
              </a:spcBef>
              <a:spcAft>
                <a:spcPts val="0"/>
              </a:spcAft>
              <a:buClr>
                <a:schemeClr val="dk1"/>
              </a:buClr>
              <a:buSzPts val="2000"/>
              <a:buNone/>
            </a:pPr>
            <a:r>
              <a:rPr lang="es-CO" sz="2000"/>
              <a:t>Es una comunidad educativa mixta de carácter oficial adscrita a la Secretaria de Educación Distrital.</a:t>
            </a:r>
            <a:endParaRPr/>
          </a:p>
          <a:p>
            <a:pPr marL="0" lvl="0" indent="0" algn="just" rtl="0">
              <a:lnSpc>
                <a:spcPct val="90000"/>
              </a:lnSpc>
              <a:spcBef>
                <a:spcPts val="1000"/>
              </a:spcBef>
              <a:spcAft>
                <a:spcPts val="0"/>
              </a:spcAft>
              <a:buClr>
                <a:schemeClr val="dk1"/>
              </a:buClr>
              <a:buSzPts val="2000"/>
              <a:buNone/>
            </a:pPr>
            <a:r>
              <a:rPr lang="es-CO" sz="2000"/>
              <a:t>Este plantel forma integralmente  al niño y  a la niña, inculcándoles valores morales y éticos. </a:t>
            </a:r>
            <a:endParaRPr/>
          </a:p>
        </p:txBody>
      </p:sp>
      <p:sp>
        <p:nvSpPr>
          <p:cNvPr id="173" name="Google Shape;173;p10" descr="http://www.dforceblog.com/wp-content/uploads/2010/07/legislacion-ambiental.jpg"/>
          <p:cNvSpPr/>
          <p:nvPr/>
        </p:nvSpPr>
        <p:spPr>
          <a:xfrm>
            <a:off x="1587500" y="-136525"/>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 name="Google Shape;174;p10" descr="http://www.dforceblog.com/wp-content/uploads/2010/07/legislacion-ambiental.jpg"/>
          <p:cNvSpPr/>
          <p:nvPr/>
        </p:nvSpPr>
        <p:spPr>
          <a:xfrm>
            <a:off x="1587500" y="-136525"/>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 name="Google Shape;175;p10"/>
          <p:cNvSpPr txBox="1"/>
          <p:nvPr/>
        </p:nvSpPr>
        <p:spPr>
          <a:xfrm>
            <a:off x="784311" y="876460"/>
            <a:ext cx="7082825" cy="122191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6600"/>
              <a:buFont typeface="Arial"/>
              <a:buNone/>
            </a:pPr>
            <a:r>
              <a:rPr lang="es-CO" sz="6600" b="1">
                <a:solidFill>
                  <a:schemeClr val="dk1"/>
                </a:solidFill>
                <a:latin typeface="Calibri"/>
                <a:ea typeface="Calibri"/>
                <a:cs typeface="Calibri"/>
                <a:sym typeface="Calibri"/>
              </a:rPr>
              <a:t>RESEÑA HISTORICA</a:t>
            </a:r>
            <a:endParaRPr sz="6600" b="1">
              <a:solidFill>
                <a:schemeClr val="dk1"/>
              </a:solidFill>
              <a:latin typeface="Century Gothic"/>
              <a:ea typeface="Century Gothic"/>
              <a:cs typeface="Century Gothic"/>
              <a:sym typeface="Century Gothic"/>
            </a:endParaRPr>
          </a:p>
          <a:p>
            <a:pPr marL="0" marR="0" lvl="0" indent="0" algn="ctr" rtl="0">
              <a:lnSpc>
                <a:spcPct val="90000"/>
              </a:lnSpc>
              <a:spcBef>
                <a:spcPts val="1000"/>
              </a:spcBef>
              <a:spcAft>
                <a:spcPts val="0"/>
              </a:spcAft>
              <a:buClr>
                <a:schemeClr val="dk1"/>
              </a:buClr>
              <a:buSzPts val="6600"/>
              <a:buFont typeface="Arial"/>
              <a:buNone/>
            </a:pPr>
            <a:endParaRPr sz="6600" b="1">
              <a:solidFill>
                <a:schemeClr val="dk1"/>
              </a:solidFill>
              <a:latin typeface="Century Gothic"/>
              <a:ea typeface="Century Gothic"/>
              <a:cs typeface="Century Gothic"/>
              <a:sym typeface="Century Gothic"/>
            </a:endParaRPr>
          </a:p>
        </p:txBody>
      </p:sp>
    </p:spTree>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1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81" name="Google Shape;181;p11"/>
          <p:cNvSpPr txBox="1">
            <a:spLocks noGrp="1"/>
          </p:cNvSpPr>
          <p:nvPr>
            <p:ph type="body" idx="1"/>
          </p:nvPr>
        </p:nvSpPr>
        <p:spPr>
          <a:xfrm>
            <a:off x="2070100" y="2626288"/>
            <a:ext cx="5112568" cy="375808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2200"/>
              <a:buNone/>
            </a:pPr>
            <a:r>
              <a:rPr lang="es-CO" sz="2200"/>
              <a:t>La Institución Educativa José Antonio Galán es una entidad de carácter oficial que brinda educación formal en los niveles de preescolar, básica y media académica con profundización en el área de comercio; formación en valores éticos y ciudadanos, fundamentada en los fines de la educación colombiana y las políticas de inclusión; de tal manera que los egresados puedan vincularse al campo laboral y/o acceder a la educación superior.</a:t>
            </a:r>
            <a:endParaRPr sz="2200"/>
          </a:p>
        </p:txBody>
      </p:sp>
      <p:sp>
        <p:nvSpPr>
          <p:cNvPr id="182" name="Google Shape;182;p11" descr="http://www.dforceblog.com/wp-content/uploads/2010/07/legislacion-ambiental.jpg"/>
          <p:cNvSpPr/>
          <p:nvPr/>
        </p:nvSpPr>
        <p:spPr>
          <a:xfrm>
            <a:off x="1587500" y="-136525"/>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11" descr="http://www.dforceblog.com/wp-content/uploads/2010/07/legislacion-ambiental.jpg"/>
          <p:cNvSpPr/>
          <p:nvPr/>
        </p:nvSpPr>
        <p:spPr>
          <a:xfrm>
            <a:off x="1587500" y="-136525"/>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84" name="Google Shape;184;p11"/>
          <p:cNvPicPr preferRelativeResize="0"/>
          <p:nvPr/>
        </p:nvPicPr>
        <p:blipFill rotWithShape="1">
          <a:blip r:embed="rId4">
            <a:alphaModFix/>
          </a:blip>
          <a:srcRect l="14163" r="19670"/>
          <a:stretch/>
        </p:blipFill>
        <p:spPr>
          <a:xfrm>
            <a:off x="7182668" y="2489763"/>
            <a:ext cx="2254356" cy="3407103"/>
          </a:xfrm>
          <a:prstGeom prst="rect">
            <a:avLst/>
          </a:prstGeom>
          <a:noFill/>
          <a:ln>
            <a:noFill/>
          </a:ln>
        </p:spPr>
      </p:pic>
      <p:sp>
        <p:nvSpPr>
          <p:cNvPr id="185" name="Google Shape;185;p11"/>
          <p:cNvSpPr txBox="1"/>
          <p:nvPr/>
        </p:nvSpPr>
        <p:spPr>
          <a:xfrm>
            <a:off x="1348602" y="1493796"/>
            <a:ext cx="7082825" cy="122191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6600"/>
              <a:buFont typeface="Arial"/>
              <a:buNone/>
            </a:pPr>
            <a:r>
              <a:rPr lang="es-CO" sz="6600" b="1">
                <a:solidFill>
                  <a:schemeClr val="dk1"/>
                </a:solidFill>
                <a:latin typeface="Calibri"/>
                <a:ea typeface="Calibri"/>
                <a:cs typeface="Calibri"/>
                <a:sym typeface="Calibri"/>
              </a:rPr>
              <a:t>MISIÓN</a:t>
            </a:r>
            <a:endParaRPr sz="6600" b="1">
              <a:solidFill>
                <a:schemeClr val="dk1"/>
              </a:solidFill>
              <a:latin typeface="Century Gothic"/>
              <a:ea typeface="Century Gothic"/>
              <a:cs typeface="Century Gothic"/>
              <a:sym typeface="Century Gothic"/>
            </a:endParaRPr>
          </a:p>
          <a:p>
            <a:pPr marL="0" marR="0" lvl="0" indent="0" algn="ctr" rtl="0">
              <a:lnSpc>
                <a:spcPct val="90000"/>
              </a:lnSpc>
              <a:spcBef>
                <a:spcPts val="1000"/>
              </a:spcBef>
              <a:spcAft>
                <a:spcPts val="0"/>
              </a:spcAft>
              <a:buClr>
                <a:schemeClr val="dk1"/>
              </a:buClr>
              <a:buSzPts val="6600"/>
              <a:buFont typeface="Arial"/>
              <a:buNone/>
            </a:pPr>
            <a:endParaRPr sz="6600" b="1">
              <a:solidFill>
                <a:schemeClr val="dk1"/>
              </a:solidFill>
              <a:latin typeface="Century Gothic"/>
              <a:ea typeface="Century Gothic"/>
              <a:cs typeface="Century Gothic"/>
              <a:sym typeface="Century Gothic"/>
            </a:endParaRPr>
          </a:p>
        </p:txBody>
      </p:sp>
    </p:spTree>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1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91" name="Google Shape;191;p12"/>
          <p:cNvSpPr txBox="1">
            <a:spLocks noGrp="1"/>
          </p:cNvSpPr>
          <p:nvPr>
            <p:ph type="body" idx="1"/>
          </p:nvPr>
        </p:nvSpPr>
        <p:spPr>
          <a:xfrm>
            <a:off x="3285287" y="2415806"/>
            <a:ext cx="5796136" cy="417646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2100"/>
              <a:buNone/>
            </a:pPr>
            <a:r>
              <a:rPr lang="es-CO" sz="2100"/>
              <a:t>Para el año 2027 La Institución Educativa José Antonio Galán será reconocida a nivel distrital como una de las 3 mejores instituciones oficiales de Barrancabermeja que propende por la formación de los estudiantes con excelencia académica a través de estrategias pedagógicas innovadoras, el uso de las nuevas tecnologías que le permitan el desarrollo de competencias laborales y ciudadanas para desempeñarse en el campo productivo con el apoyo de personal idóneo; promoviendo su desarrollo personal y profesional como expresión de su proyecto de vida. </a:t>
            </a:r>
            <a:endParaRPr sz="2100"/>
          </a:p>
        </p:txBody>
      </p:sp>
      <p:sp>
        <p:nvSpPr>
          <p:cNvPr id="192" name="Google Shape;192;p12" descr="http://www.dforceblog.com/wp-content/uploads/2010/07/legislacion-ambiental.jpg"/>
          <p:cNvSpPr/>
          <p:nvPr/>
        </p:nvSpPr>
        <p:spPr>
          <a:xfrm>
            <a:off x="1587500" y="-136525"/>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3" name="Google Shape;193;p12" descr="http://www.dforceblog.com/wp-content/uploads/2010/07/legislacion-ambiental.jpg"/>
          <p:cNvSpPr/>
          <p:nvPr/>
        </p:nvSpPr>
        <p:spPr>
          <a:xfrm>
            <a:off x="1587500" y="-136525"/>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94" name="Google Shape;194;p12"/>
          <p:cNvPicPr preferRelativeResize="0"/>
          <p:nvPr/>
        </p:nvPicPr>
        <p:blipFill rotWithShape="1">
          <a:blip r:embed="rId4">
            <a:alphaModFix/>
          </a:blip>
          <a:srcRect l="14279" r="20519"/>
          <a:stretch/>
        </p:blipFill>
        <p:spPr>
          <a:xfrm>
            <a:off x="322991" y="1747074"/>
            <a:ext cx="2483892" cy="3809524"/>
          </a:xfrm>
          <a:prstGeom prst="rect">
            <a:avLst/>
          </a:prstGeom>
          <a:noFill/>
          <a:ln>
            <a:noFill/>
          </a:ln>
        </p:spPr>
      </p:pic>
      <p:sp>
        <p:nvSpPr>
          <p:cNvPr id="195" name="Google Shape;195;p12"/>
          <p:cNvSpPr txBox="1"/>
          <p:nvPr/>
        </p:nvSpPr>
        <p:spPr>
          <a:xfrm>
            <a:off x="1365078" y="1301402"/>
            <a:ext cx="7082825" cy="84867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6600"/>
              <a:buFont typeface="Arial"/>
              <a:buNone/>
            </a:pPr>
            <a:r>
              <a:rPr lang="es-CO" sz="6600" b="1">
                <a:solidFill>
                  <a:schemeClr val="dk1"/>
                </a:solidFill>
                <a:latin typeface="Calibri"/>
                <a:ea typeface="Calibri"/>
                <a:cs typeface="Calibri"/>
                <a:sym typeface="Calibri"/>
              </a:rPr>
              <a:t>VISIÓN</a:t>
            </a:r>
            <a:endParaRPr sz="6600" b="1">
              <a:solidFill>
                <a:schemeClr val="dk1"/>
              </a:solidFill>
              <a:latin typeface="Century Gothic"/>
              <a:ea typeface="Century Gothic"/>
              <a:cs typeface="Century Gothic"/>
              <a:sym typeface="Century Gothic"/>
            </a:endParaRPr>
          </a:p>
          <a:p>
            <a:pPr marL="0" marR="0" lvl="0" indent="0" algn="ctr" rtl="0">
              <a:lnSpc>
                <a:spcPct val="90000"/>
              </a:lnSpc>
              <a:spcBef>
                <a:spcPts val="1000"/>
              </a:spcBef>
              <a:spcAft>
                <a:spcPts val="0"/>
              </a:spcAft>
              <a:buClr>
                <a:schemeClr val="dk1"/>
              </a:buClr>
              <a:buSzPts val="6600"/>
              <a:buFont typeface="Arial"/>
              <a:buNone/>
            </a:pPr>
            <a:endParaRPr sz="6600" b="1">
              <a:solidFill>
                <a:schemeClr val="dk1"/>
              </a:solidFill>
              <a:latin typeface="Century Gothic"/>
              <a:ea typeface="Century Gothic"/>
              <a:cs typeface="Century Gothic"/>
              <a:sym typeface="Century Gothic"/>
            </a:endParaRPr>
          </a:p>
        </p:txBody>
      </p:sp>
    </p:spTree>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13"/>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01" name="Google Shape;201;p13" descr="Imagen que contiene Interfaz de usuario gráfica&#10;&#10;Descripción generada automáticamente"/>
          <p:cNvPicPr preferRelativeResize="0"/>
          <p:nvPr/>
        </p:nvPicPr>
        <p:blipFill rotWithShape="1">
          <a:blip r:embed="rId4">
            <a:alphaModFix/>
          </a:blip>
          <a:srcRect r="67780"/>
          <a:stretch/>
        </p:blipFill>
        <p:spPr>
          <a:xfrm>
            <a:off x="1785403" y="653144"/>
            <a:ext cx="2665628" cy="6204856"/>
          </a:xfrm>
          <a:prstGeom prst="rect">
            <a:avLst/>
          </a:prstGeom>
          <a:noFill/>
          <a:ln>
            <a:noFill/>
          </a:ln>
        </p:spPr>
      </p:pic>
      <p:sp>
        <p:nvSpPr>
          <p:cNvPr id="202" name="Google Shape;202;p13"/>
          <p:cNvSpPr/>
          <p:nvPr/>
        </p:nvSpPr>
        <p:spPr>
          <a:xfrm>
            <a:off x="1831556" y="980374"/>
            <a:ext cx="2634479" cy="2538391"/>
          </a:xfrm>
          <a:prstGeom prst="rect">
            <a:avLst/>
          </a:prstGeom>
          <a:solidFill>
            <a:srgbClr val="B22723">
              <a:alpha val="6784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13"/>
          <p:cNvSpPr txBox="1"/>
          <p:nvPr/>
        </p:nvSpPr>
        <p:spPr>
          <a:xfrm>
            <a:off x="1796721" y="1027933"/>
            <a:ext cx="3179984" cy="28007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4400" b="1">
                <a:solidFill>
                  <a:schemeClr val="lt1"/>
                </a:solidFill>
                <a:latin typeface="Calibri"/>
                <a:ea typeface="Calibri"/>
                <a:cs typeface="Calibri"/>
                <a:sym typeface="Calibri"/>
              </a:rPr>
              <a:t>GESTIÓN</a:t>
            </a:r>
            <a:endParaRPr/>
          </a:p>
          <a:p>
            <a:pPr marL="0" marR="0" lvl="0" indent="0" algn="l" rtl="0">
              <a:spcBef>
                <a:spcPts val="0"/>
              </a:spcBef>
              <a:spcAft>
                <a:spcPts val="0"/>
              </a:spcAft>
              <a:buNone/>
            </a:pPr>
            <a:r>
              <a:rPr lang="es-CO" sz="4400" b="1">
                <a:solidFill>
                  <a:schemeClr val="lt1"/>
                </a:solidFill>
                <a:latin typeface="Calibri"/>
                <a:ea typeface="Calibri"/>
                <a:cs typeface="Calibri"/>
                <a:sym typeface="Calibri"/>
              </a:rPr>
              <a:t>COMUN</a:t>
            </a:r>
            <a:endParaRPr/>
          </a:p>
          <a:p>
            <a:pPr marL="0" marR="0" lvl="0" indent="0" algn="l" rtl="0">
              <a:spcBef>
                <a:spcPts val="0"/>
              </a:spcBef>
              <a:spcAft>
                <a:spcPts val="0"/>
              </a:spcAft>
              <a:buNone/>
            </a:pPr>
            <a:r>
              <a:rPr lang="es-CO" sz="4400" b="1">
                <a:solidFill>
                  <a:schemeClr val="lt1"/>
                </a:solidFill>
                <a:latin typeface="Calibri"/>
                <a:ea typeface="Calibri"/>
                <a:cs typeface="Calibri"/>
                <a:sym typeface="Calibri"/>
              </a:rPr>
              <a:t>ITARIA </a:t>
            </a:r>
            <a:endParaRPr/>
          </a:p>
          <a:p>
            <a:pPr marL="0" marR="0" lvl="0" indent="0" algn="l" rtl="0">
              <a:spcBef>
                <a:spcPts val="0"/>
              </a:spcBef>
              <a:spcAft>
                <a:spcPts val="0"/>
              </a:spcAft>
              <a:buNone/>
            </a:pPr>
            <a:r>
              <a:rPr lang="es-CO" sz="4400" b="1">
                <a:solidFill>
                  <a:schemeClr val="lt1"/>
                </a:solidFill>
                <a:latin typeface="Calibri"/>
                <a:ea typeface="Calibri"/>
                <a:cs typeface="Calibri"/>
                <a:sym typeface="Calibri"/>
              </a:rPr>
              <a:t> </a:t>
            </a:r>
            <a:endParaRPr/>
          </a:p>
        </p:txBody>
      </p:sp>
      <p:sp>
        <p:nvSpPr>
          <p:cNvPr id="204" name="Google Shape;204;p13"/>
          <p:cNvSpPr txBox="1"/>
          <p:nvPr/>
        </p:nvSpPr>
        <p:spPr>
          <a:xfrm>
            <a:off x="4976705" y="1568687"/>
            <a:ext cx="4550472" cy="2062103"/>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3200"/>
              <a:buFont typeface="Arial"/>
              <a:buChar char="•"/>
            </a:pPr>
            <a:r>
              <a:rPr lang="es-CO" sz="3200">
                <a:solidFill>
                  <a:schemeClr val="dk1"/>
                </a:solidFill>
                <a:latin typeface="Calibri"/>
                <a:ea typeface="Calibri"/>
                <a:cs typeface="Calibri"/>
                <a:sym typeface="Calibri"/>
              </a:rPr>
              <a:t>INCLUSIÓN EDUCATIVA</a:t>
            </a:r>
            <a:endParaRPr/>
          </a:p>
          <a:p>
            <a:pPr marL="285750" marR="0" lvl="0" indent="-285750" algn="l" rtl="0">
              <a:spcBef>
                <a:spcPts val="0"/>
              </a:spcBef>
              <a:spcAft>
                <a:spcPts val="0"/>
              </a:spcAft>
              <a:buClr>
                <a:schemeClr val="dk1"/>
              </a:buClr>
              <a:buSzPts val="3200"/>
              <a:buFont typeface="Arial"/>
              <a:buChar char="•"/>
            </a:pPr>
            <a:r>
              <a:rPr lang="es-CO" sz="3200">
                <a:solidFill>
                  <a:schemeClr val="dk1"/>
                </a:solidFill>
                <a:latin typeface="Calibri"/>
                <a:ea typeface="Calibri"/>
                <a:cs typeface="Calibri"/>
                <a:sym typeface="Calibri"/>
              </a:rPr>
              <a:t>ESCUELA DE </a:t>
            </a:r>
            <a:r>
              <a:rPr lang="es-CO" sz="3200" b="1">
                <a:solidFill>
                  <a:schemeClr val="dk1"/>
                </a:solidFill>
                <a:latin typeface="Calibri"/>
                <a:ea typeface="Calibri"/>
                <a:cs typeface="Calibri"/>
                <a:sym typeface="Calibri"/>
              </a:rPr>
              <a:t>PADRES </a:t>
            </a:r>
            <a:endParaRPr/>
          </a:p>
          <a:p>
            <a:pPr marL="285750" marR="0" lvl="0" indent="-285750" algn="l" rtl="0">
              <a:spcBef>
                <a:spcPts val="0"/>
              </a:spcBef>
              <a:spcAft>
                <a:spcPts val="0"/>
              </a:spcAft>
              <a:buClr>
                <a:schemeClr val="dk1"/>
              </a:buClr>
              <a:buSzPts val="3200"/>
              <a:buFont typeface="Arial"/>
              <a:buChar char="•"/>
            </a:pPr>
            <a:r>
              <a:rPr lang="es-CO" sz="3200">
                <a:solidFill>
                  <a:schemeClr val="dk1"/>
                </a:solidFill>
                <a:latin typeface="Calibri"/>
                <a:ea typeface="Calibri"/>
                <a:cs typeface="Calibri"/>
                <a:sym typeface="Calibri"/>
              </a:rPr>
              <a:t>SERVICIO SOCIAL Y ORIENTACIÓN ESCOLAR</a:t>
            </a:r>
            <a:endParaRPr sz="3200" b="1">
              <a:solidFill>
                <a:schemeClr val="dk1"/>
              </a:solidFill>
              <a:latin typeface="Calibri"/>
              <a:ea typeface="Calibri"/>
              <a:cs typeface="Calibri"/>
              <a:sym typeface="Calibri"/>
            </a:endParaRPr>
          </a:p>
        </p:txBody>
      </p:sp>
      <p:sp>
        <p:nvSpPr>
          <p:cNvPr id="205" name="Google Shape;205;p13"/>
          <p:cNvSpPr txBox="1"/>
          <p:nvPr/>
        </p:nvSpPr>
        <p:spPr>
          <a:xfrm>
            <a:off x="5616540" y="5419504"/>
            <a:ext cx="4103649" cy="9848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600" b="1">
                <a:solidFill>
                  <a:schemeClr val="dk1"/>
                </a:solidFill>
                <a:latin typeface="Calibri"/>
                <a:ea typeface="Calibri"/>
                <a:cs typeface="Calibri"/>
                <a:sym typeface="Calibri"/>
              </a:rPr>
              <a:t>Hortencia Salcedo Murillo</a:t>
            </a:r>
            <a:endParaRPr/>
          </a:p>
          <a:p>
            <a:pPr marL="0" marR="0" lvl="0" indent="0" algn="l" rtl="0">
              <a:spcBef>
                <a:spcPts val="0"/>
              </a:spcBef>
              <a:spcAft>
                <a:spcPts val="0"/>
              </a:spcAft>
              <a:buNone/>
            </a:pPr>
            <a:r>
              <a:rPr lang="es-CO" sz="1400">
                <a:solidFill>
                  <a:schemeClr val="dk1"/>
                </a:solidFill>
                <a:latin typeface="Calibri"/>
                <a:ea typeface="Calibri"/>
                <a:cs typeface="Calibri"/>
                <a:sym typeface="Calibri"/>
              </a:rPr>
              <a:t>Orientadora Escolar  </a:t>
            </a:r>
            <a:endParaRPr/>
          </a:p>
          <a:p>
            <a:pPr marL="0" marR="0" lvl="0" indent="0" algn="l" rtl="0">
              <a:spcBef>
                <a:spcPts val="0"/>
              </a:spcBef>
              <a:spcAft>
                <a:spcPts val="0"/>
              </a:spcAft>
              <a:buNone/>
            </a:pPr>
            <a:r>
              <a:rPr lang="es-CO" sz="1400">
                <a:solidFill>
                  <a:schemeClr val="dk1"/>
                </a:solidFill>
                <a:latin typeface="Calibri"/>
                <a:ea typeface="Calibri"/>
                <a:cs typeface="Calibri"/>
                <a:sym typeface="Calibri"/>
              </a:rPr>
              <a:t>Coordinadora de servicio Social</a:t>
            </a:r>
            <a:endParaRPr/>
          </a:p>
          <a:p>
            <a:pPr marL="0" marR="0" lvl="0" indent="0" algn="l" rtl="0">
              <a:spcBef>
                <a:spcPts val="0"/>
              </a:spcBef>
              <a:spcAft>
                <a:spcPts val="0"/>
              </a:spcAft>
              <a:buNone/>
            </a:pPr>
            <a:r>
              <a:rPr lang="es-CO" sz="1400">
                <a:solidFill>
                  <a:schemeClr val="dk1"/>
                </a:solidFill>
                <a:latin typeface="Calibri"/>
                <a:ea typeface="Calibri"/>
                <a:cs typeface="Calibri"/>
                <a:sym typeface="Calibri"/>
              </a:rPr>
              <a:t>Docente Líder Escuela de Padres   </a:t>
            </a:r>
            <a:endParaRPr/>
          </a:p>
        </p:txBody>
      </p:sp>
      <p:grpSp>
        <p:nvGrpSpPr>
          <p:cNvPr id="206" name="Google Shape;206;p13"/>
          <p:cNvGrpSpPr/>
          <p:nvPr/>
        </p:nvGrpSpPr>
        <p:grpSpPr>
          <a:xfrm>
            <a:off x="5148106" y="5539411"/>
            <a:ext cx="428317" cy="434091"/>
            <a:chOff x="3914080" y="4747132"/>
            <a:chExt cx="657920" cy="666789"/>
          </a:xfrm>
        </p:grpSpPr>
        <p:sp>
          <p:nvSpPr>
            <p:cNvPr id="207" name="Google Shape;207;p13"/>
            <p:cNvSpPr/>
            <p:nvPr/>
          </p:nvSpPr>
          <p:spPr>
            <a:xfrm>
              <a:off x="3914080" y="4747132"/>
              <a:ext cx="657920" cy="657920"/>
            </a:xfrm>
            <a:prstGeom prst="rect">
              <a:avLst/>
            </a:prstGeom>
            <a:solidFill>
              <a:srgbClr val="ED383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8" name="Google Shape;208;p13" descr="Perfil de mujer con relleno sólido"/>
            <p:cNvPicPr preferRelativeResize="0"/>
            <p:nvPr/>
          </p:nvPicPr>
          <p:blipFill rotWithShape="1">
            <a:blip r:embed="rId5">
              <a:alphaModFix/>
            </a:blip>
            <a:srcRect/>
            <a:stretch/>
          </p:blipFill>
          <p:spPr>
            <a:xfrm>
              <a:off x="3919875" y="4767590"/>
              <a:ext cx="646331" cy="646331"/>
            </a:xfrm>
            <a:prstGeom prst="rect">
              <a:avLst/>
            </a:prstGeom>
            <a:noFill/>
            <a:ln>
              <a:noFill/>
            </a:ln>
          </p:spPr>
        </p:pic>
      </p:grpSp>
      <p:grpSp>
        <p:nvGrpSpPr>
          <p:cNvPr id="209" name="Google Shape;209;p13"/>
          <p:cNvGrpSpPr/>
          <p:nvPr/>
        </p:nvGrpSpPr>
        <p:grpSpPr>
          <a:xfrm>
            <a:off x="5148105" y="4573088"/>
            <a:ext cx="428317" cy="434091"/>
            <a:chOff x="3914080" y="4747132"/>
            <a:chExt cx="657920" cy="666789"/>
          </a:xfrm>
        </p:grpSpPr>
        <p:sp>
          <p:nvSpPr>
            <p:cNvPr id="210" name="Google Shape;210;p13"/>
            <p:cNvSpPr/>
            <p:nvPr/>
          </p:nvSpPr>
          <p:spPr>
            <a:xfrm>
              <a:off x="3914080" y="4747132"/>
              <a:ext cx="657920" cy="657920"/>
            </a:xfrm>
            <a:prstGeom prst="rect">
              <a:avLst/>
            </a:prstGeom>
            <a:solidFill>
              <a:srgbClr val="ED383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13" descr="Perfil de mujer con relleno sólido"/>
            <p:cNvPicPr preferRelativeResize="0"/>
            <p:nvPr/>
          </p:nvPicPr>
          <p:blipFill rotWithShape="1">
            <a:blip r:embed="rId5">
              <a:alphaModFix/>
            </a:blip>
            <a:srcRect/>
            <a:stretch/>
          </p:blipFill>
          <p:spPr>
            <a:xfrm>
              <a:off x="3919875" y="4767590"/>
              <a:ext cx="646331" cy="646331"/>
            </a:xfrm>
            <a:prstGeom prst="rect">
              <a:avLst/>
            </a:prstGeom>
            <a:noFill/>
            <a:ln>
              <a:noFill/>
            </a:ln>
          </p:spPr>
        </p:pic>
      </p:grpSp>
      <p:sp>
        <p:nvSpPr>
          <p:cNvPr id="212" name="Google Shape;212;p13"/>
          <p:cNvSpPr txBox="1"/>
          <p:nvPr/>
        </p:nvSpPr>
        <p:spPr>
          <a:xfrm>
            <a:off x="5689146" y="4485088"/>
            <a:ext cx="4103649"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600" b="1">
                <a:solidFill>
                  <a:schemeClr val="dk1"/>
                </a:solidFill>
                <a:latin typeface="Calibri"/>
                <a:ea typeface="Calibri"/>
                <a:cs typeface="Calibri"/>
                <a:sym typeface="Calibri"/>
              </a:rPr>
              <a:t>Sandra Figueroa Díaz</a:t>
            </a:r>
            <a:endParaRPr/>
          </a:p>
          <a:p>
            <a:pPr marL="0" marR="0" lvl="0" indent="0" algn="l" rtl="0">
              <a:spcBef>
                <a:spcPts val="0"/>
              </a:spcBef>
              <a:spcAft>
                <a:spcPts val="0"/>
              </a:spcAft>
              <a:buNone/>
            </a:pPr>
            <a:r>
              <a:rPr lang="es-CO" sz="1400">
                <a:solidFill>
                  <a:schemeClr val="dk1"/>
                </a:solidFill>
                <a:latin typeface="Calibri"/>
                <a:ea typeface="Calibri"/>
                <a:cs typeface="Calibri"/>
                <a:sym typeface="Calibri"/>
              </a:rPr>
              <a:t>Docente de Inclusión Educativa.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14"/>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18" name="Google Shape;218;p14" descr="Imagen que contiene bicicleta, cuarto, montar a caballo, moto&#10;&#10;Descripción generada automáticamente"/>
          <p:cNvPicPr preferRelativeResize="0"/>
          <p:nvPr/>
        </p:nvPicPr>
        <p:blipFill rotWithShape="1">
          <a:blip r:embed="rId4">
            <a:alphaModFix/>
          </a:blip>
          <a:srcRect r="67714"/>
          <a:stretch/>
        </p:blipFill>
        <p:spPr>
          <a:xfrm>
            <a:off x="1524000" y="809204"/>
            <a:ext cx="2603863" cy="6048796"/>
          </a:xfrm>
          <a:prstGeom prst="rect">
            <a:avLst/>
          </a:prstGeom>
          <a:noFill/>
          <a:ln>
            <a:noFill/>
          </a:ln>
        </p:spPr>
      </p:pic>
      <p:sp>
        <p:nvSpPr>
          <p:cNvPr id="219" name="Google Shape;219;p14"/>
          <p:cNvSpPr txBox="1"/>
          <p:nvPr/>
        </p:nvSpPr>
        <p:spPr>
          <a:xfrm>
            <a:off x="4876544" y="1982450"/>
            <a:ext cx="4764319"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5400" b="1">
                <a:solidFill>
                  <a:schemeClr val="dk1"/>
                </a:solidFill>
                <a:latin typeface="Calibri"/>
                <a:ea typeface="Calibri"/>
                <a:cs typeface="Calibri"/>
                <a:sym typeface="Calibri"/>
              </a:rPr>
              <a:t>ESCUELA DE FAMILIA</a:t>
            </a:r>
            <a:endParaRPr sz="5400" b="1">
              <a:solidFill>
                <a:schemeClr val="dk1"/>
              </a:solidFill>
              <a:latin typeface="Calibri"/>
              <a:ea typeface="Calibri"/>
              <a:cs typeface="Calibri"/>
              <a:sym typeface="Calibri"/>
            </a:endParaRPr>
          </a:p>
        </p:txBody>
      </p:sp>
      <p:grpSp>
        <p:nvGrpSpPr>
          <p:cNvPr id="220" name="Google Shape;220;p14"/>
          <p:cNvGrpSpPr/>
          <p:nvPr/>
        </p:nvGrpSpPr>
        <p:grpSpPr>
          <a:xfrm>
            <a:off x="5015881" y="3835247"/>
            <a:ext cx="706568" cy="716147"/>
            <a:chOff x="3914080" y="4747132"/>
            <a:chExt cx="657920" cy="666789"/>
          </a:xfrm>
        </p:grpSpPr>
        <p:sp>
          <p:nvSpPr>
            <p:cNvPr id="221" name="Google Shape;221;p14"/>
            <p:cNvSpPr/>
            <p:nvPr/>
          </p:nvSpPr>
          <p:spPr>
            <a:xfrm>
              <a:off x="3914080" y="4747132"/>
              <a:ext cx="657920" cy="657920"/>
            </a:xfrm>
            <a:prstGeom prst="rect">
              <a:avLst/>
            </a:prstGeom>
            <a:solidFill>
              <a:srgbClr val="ED383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2" name="Google Shape;222;p14" descr="Perfil de mujer con relleno sólido"/>
            <p:cNvPicPr preferRelativeResize="0"/>
            <p:nvPr/>
          </p:nvPicPr>
          <p:blipFill rotWithShape="1">
            <a:blip r:embed="rId5">
              <a:alphaModFix/>
            </a:blip>
            <a:srcRect/>
            <a:stretch/>
          </p:blipFill>
          <p:spPr>
            <a:xfrm>
              <a:off x="3919875" y="4767590"/>
              <a:ext cx="646331" cy="646331"/>
            </a:xfrm>
            <a:prstGeom prst="rect">
              <a:avLst/>
            </a:prstGeom>
            <a:noFill/>
            <a:ln>
              <a:noFill/>
            </a:ln>
          </p:spPr>
        </p:pic>
      </p:grpSp>
      <p:sp>
        <p:nvSpPr>
          <p:cNvPr id="223" name="Google Shape;223;p14"/>
          <p:cNvSpPr txBox="1"/>
          <p:nvPr/>
        </p:nvSpPr>
        <p:spPr>
          <a:xfrm>
            <a:off x="5726221" y="3781952"/>
            <a:ext cx="3766358"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2400" b="1">
                <a:solidFill>
                  <a:schemeClr val="dk1"/>
                </a:solidFill>
                <a:latin typeface="Calibri"/>
                <a:ea typeface="Calibri"/>
                <a:cs typeface="Calibri"/>
                <a:sym typeface="Calibri"/>
              </a:rPr>
              <a:t>Hortencia Salcedo Murillo</a:t>
            </a:r>
            <a:endParaRPr/>
          </a:p>
          <a:p>
            <a:pPr marL="0" marR="0" lvl="0" indent="0" algn="l" rtl="0">
              <a:spcBef>
                <a:spcPts val="0"/>
              </a:spcBef>
              <a:spcAft>
                <a:spcPts val="0"/>
              </a:spcAft>
              <a:buNone/>
            </a:pPr>
            <a:r>
              <a:rPr lang="es-CO" sz="2000">
                <a:solidFill>
                  <a:schemeClr val="dk1"/>
                </a:solidFill>
                <a:latin typeface="Calibri"/>
                <a:ea typeface="Calibri"/>
                <a:cs typeface="Calibri"/>
                <a:sym typeface="Calibri"/>
              </a:rPr>
              <a:t>Docente Líder Escuela de Padres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15"/>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29" name="Google Shape;229;p15" descr="Imagen que contiene bicicleta, cuarto, montar a caballo, moto&#10;&#10;Descripción generada automáticamente"/>
          <p:cNvPicPr preferRelativeResize="0"/>
          <p:nvPr/>
        </p:nvPicPr>
        <p:blipFill rotWithShape="1">
          <a:blip r:embed="rId4">
            <a:alphaModFix/>
          </a:blip>
          <a:srcRect r="67714"/>
          <a:stretch/>
        </p:blipFill>
        <p:spPr>
          <a:xfrm>
            <a:off x="1524000" y="809204"/>
            <a:ext cx="2603863" cy="6048796"/>
          </a:xfrm>
          <a:prstGeom prst="rect">
            <a:avLst/>
          </a:prstGeom>
          <a:noFill/>
          <a:ln>
            <a:noFill/>
          </a:ln>
        </p:spPr>
      </p:pic>
      <p:sp>
        <p:nvSpPr>
          <p:cNvPr id="230" name="Google Shape;230;p15"/>
          <p:cNvSpPr txBox="1"/>
          <p:nvPr/>
        </p:nvSpPr>
        <p:spPr>
          <a:xfrm>
            <a:off x="4902670" y="1717094"/>
            <a:ext cx="4764319"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6000" b="1">
                <a:solidFill>
                  <a:schemeClr val="dk1"/>
                </a:solidFill>
                <a:latin typeface="Calibri"/>
                <a:ea typeface="Calibri"/>
                <a:cs typeface="Calibri"/>
                <a:sym typeface="Calibri"/>
              </a:rPr>
              <a:t>INCLUSIÓN EDUCATIVA</a:t>
            </a:r>
            <a:endParaRPr sz="6000" b="1">
              <a:solidFill>
                <a:schemeClr val="dk1"/>
              </a:solidFill>
              <a:latin typeface="Calibri"/>
              <a:ea typeface="Calibri"/>
              <a:cs typeface="Calibri"/>
              <a:sym typeface="Calibri"/>
            </a:endParaRPr>
          </a:p>
        </p:txBody>
      </p:sp>
      <p:grpSp>
        <p:nvGrpSpPr>
          <p:cNvPr id="231" name="Google Shape;231;p15"/>
          <p:cNvGrpSpPr/>
          <p:nvPr/>
        </p:nvGrpSpPr>
        <p:grpSpPr>
          <a:xfrm>
            <a:off x="5015881" y="3835247"/>
            <a:ext cx="706568" cy="716147"/>
            <a:chOff x="3914080" y="4747132"/>
            <a:chExt cx="657920" cy="666789"/>
          </a:xfrm>
        </p:grpSpPr>
        <p:sp>
          <p:nvSpPr>
            <p:cNvPr id="232" name="Google Shape;232;p15"/>
            <p:cNvSpPr/>
            <p:nvPr/>
          </p:nvSpPr>
          <p:spPr>
            <a:xfrm>
              <a:off x="3914080" y="4747132"/>
              <a:ext cx="657920" cy="657920"/>
            </a:xfrm>
            <a:prstGeom prst="rect">
              <a:avLst/>
            </a:prstGeom>
            <a:solidFill>
              <a:srgbClr val="ED383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3" name="Google Shape;233;p15" descr="Perfil de mujer con relleno sólido"/>
            <p:cNvPicPr preferRelativeResize="0"/>
            <p:nvPr/>
          </p:nvPicPr>
          <p:blipFill rotWithShape="1">
            <a:blip r:embed="rId5">
              <a:alphaModFix/>
            </a:blip>
            <a:srcRect/>
            <a:stretch/>
          </p:blipFill>
          <p:spPr>
            <a:xfrm>
              <a:off x="3919875" y="4767590"/>
              <a:ext cx="646331" cy="646331"/>
            </a:xfrm>
            <a:prstGeom prst="rect">
              <a:avLst/>
            </a:prstGeom>
            <a:noFill/>
            <a:ln>
              <a:noFill/>
            </a:ln>
          </p:spPr>
        </p:pic>
      </p:grpSp>
      <p:sp>
        <p:nvSpPr>
          <p:cNvPr id="234" name="Google Shape;234;p15"/>
          <p:cNvSpPr txBox="1"/>
          <p:nvPr/>
        </p:nvSpPr>
        <p:spPr>
          <a:xfrm>
            <a:off x="5716226" y="3781952"/>
            <a:ext cx="3766358"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2400" b="1">
                <a:solidFill>
                  <a:schemeClr val="dk1"/>
                </a:solidFill>
                <a:latin typeface="Calibri"/>
                <a:ea typeface="Calibri"/>
                <a:cs typeface="Calibri"/>
                <a:sym typeface="Calibri"/>
              </a:rPr>
              <a:t>Sandra Figueroa Díaz</a:t>
            </a:r>
            <a:endParaRPr/>
          </a:p>
          <a:p>
            <a:pPr marL="0" marR="0" lvl="0" indent="0" algn="l" rtl="0">
              <a:spcBef>
                <a:spcPts val="0"/>
              </a:spcBef>
              <a:spcAft>
                <a:spcPts val="0"/>
              </a:spcAft>
              <a:buNone/>
            </a:pPr>
            <a:r>
              <a:rPr lang="es-CO" sz="2000">
                <a:solidFill>
                  <a:schemeClr val="dk1"/>
                </a:solidFill>
                <a:latin typeface="Calibri"/>
                <a:ea typeface="Calibri"/>
                <a:cs typeface="Calibri"/>
                <a:sym typeface="Calibri"/>
              </a:rPr>
              <a:t>Docente de apoyo</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16"/>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40" name="Google Shape;240;p16" descr="Imagen que contiene bicicleta, cuarto, montar a caballo, moto&#10;&#10;Descripción generada automáticamente"/>
          <p:cNvPicPr preferRelativeResize="0"/>
          <p:nvPr/>
        </p:nvPicPr>
        <p:blipFill rotWithShape="1">
          <a:blip r:embed="rId4">
            <a:alphaModFix/>
          </a:blip>
          <a:srcRect r="67714"/>
          <a:stretch/>
        </p:blipFill>
        <p:spPr>
          <a:xfrm>
            <a:off x="1524000" y="809204"/>
            <a:ext cx="2603863" cy="6048796"/>
          </a:xfrm>
          <a:prstGeom prst="rect">
            <a:avLst/>
          </a:prstGeom>
          <a:noFill/>
          <a:ln>
            <a:noFill/>
          </a:ln>
        </p:spPr>
      </p:pic>
      <p:sp>
        <p:nvSpPr>
          <p:cNvPr id="241" name="Google Shape;241;p16"/>
          <p:cNvSpPr txBox="1"/>
          <p:nvPr/>
        </p:nvSpPr>
        <p:spPr>
          <a:xfrm>
            <a:off x="5148105" y="2581624"/>
            <a:ext cx="4764319"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3600">
                <a:solidFill>
                  <a:schemeClr val="dk1"/>
                </a:solidFill>
                <a:latin typeface="Calibri"/>
                <a:ea typeface="Calibri"/>
                <a:cs typeface="Calibri"/>
                <a:sym typeface="Calibri"/>
              </a:rPr>
              <a:t>SERVICIO SOCIAL Y ORIENTACIÓN ESCOLAR</a:t>
            </a:r>
            <a:endParaRPr sz="3600">
              <a:solidFill>
                <a:schemeClr val="dk1"/>
              </a:solidFill>
              <a:latin typeface="Calibri"/>
              <a:ea typeface="Calibri"/>
              <a:cs typeface="Calibri"/>
              <a:sym typeface="Calibri"/>
            </a:endParaRPr>
          </a:p>
        </p:txBody>
      </p:sp>
      <p:grpSp>
        <p:nvGrpSpPr>
          <p:cNvPr id="242" name="Google Shape;242;p16"/>
          <p:cNvGrpSpPr/>
          <p:nvPr/>
        </p:nvGrpSpPr>
        <p:grpSpPr>
          <a:xfrm>
            <a:off x="5015881" y="3835247"/>
            <a:ext cx="706568" cy="716147"/>
            <a:chOff x="3914080" y="4747132"/>
            <a:chExt cx="657920" cy="666789"/>
          </a:xfrm>
        </p:grpSpPr>
        <p:sp>
          <p:nvSpPr>
            <p:cNvPr id="243" name="Google Shape;243;p16"/>
            <p:cNvSpPr/>
            <p:nvPr/>
          </p:nvSpPr>
          <p:spPr>
            <a:xfrm>
              <a:off x="3914080" y="4747132"/>
              <a:ext cx="657920" cy="657920"/>
            </a:xfrm>
            <a:prstGeom prst="rect">
              <a:avLst/>
            </a:prstGeom>
            <a:solidFill>
              <a:srgbClr val="ED383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44" name="Google Shape;244;p16" descr="Perfil de mujer con relleno sólido"/>
            <p:cNvPicPr preferRelativeResize="0"/>
            <p:nvPr/>
          </p:nvPicPr>
          <p:blipFill rotWithShape="1">
            <a:blip r:embed="rId5">
              <a:alphaModFix/>
            </a:blip>
            <a:srcRect/>
            <a:stretch/>
          </p:blipFill>
          <p:spPr>
            <a:xfrm>
              <a:off x="3919875" y="4767590"/>
              <a:ext cx="646331" cy="646331"/>
            </a:xfrm>
            <a:prstGeom prst="rect">
              <a:avLst/>
            </a:prstGeom>
            <a:noFill/>
            <a:ln>
              <a:noFill/>
            </a:ln>
          </p:spPr>
        </p:pic>
      </p:grpSp>
      <p:sp>
        <p:nvSpPr>
          <p:cNvPr id="245" name="Google Shape;245;p16"/>
          <p:cNvSpPr txBox="1"/>
          <p:nvPr/>
        </p:nvSpPr>
        <p:spPr>
          <a:xfrm>
            <a:off x="5726221" y="3781952"/>
            <a:ext cx="3766358"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2400" b="1">
                <a:solidFill>
                  <a:schemeClr val="dk1"/>
                </a:solidFill>
                <a:latin typeface="Calibri"/>
                <a:ea typeface="Calibri"/>
                <a:cs typeface="Calibri"/>
                <a:sym typeface="Calibri"/>
              </a:rPr>
              <a:t>Hortencia Salcedo Murillo</a:t>
            </a:r>
            <a:endParaRPr/>
          </a:p>
          <a:p>
            <a:pPr marL="0" marR="0" lvl="0" indent="0" algn="l" rtl="0">
              <a:spcBef>
                <a:spcPts val="0"/>
              </a:spcBef>
              <a:spcAft>
                <a:spcPts val="0"/>
              </a:spcAft>
              <a:buNone/>
            </a:pPr>
            <a:r>
              <a:rPr lang="es-CO" sz="2000">
                <a:solidFill>
                  <a:schemeClr val="dk1"/>
                </a:solidFill>
                <a:latin typeface="Calibri"/>
                <a:ea typeface="Calibri"/>
                <a:cs typeface="Calibri"/>
                <a:sym typeface="Calibri"/>
              </a:rPr>
              <a:t>Docente Líder en servicio social y Orientadora Escolar</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17"/>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51" name="Google Shape;251;p17" descr="Imagen que contiene cuarto&#10;&#10;Descripción generada automáticamente"/>
          <p:cNvPicPr preferRelativeResize="0"/>
          <p:nvPr/>
        </p:nvPicPr>
        <p:blipFill rotWithShape="1">
          <a:blip r:embed="rId4">
            <a:alphaModFix/>
          </a:blip>
          <a:srcRect r="67325"/>
          <a:stretch/>
        </p:blipFill>
        <p:spPr>
          <a:xfrm>
            <a:off x="1524000" y="766118"/>
            <a:ext cx="2654049" cy="6091881"/>
          </a:xfrm>
          <a:prstGeom prst="rect">
            <a:avLst/>
          </a:prstGeom>
          <a:noFill/>
          <a:ln>
            <a:noFill/>
          </a:ln>
        </p:spPr>
      </p:pic>
      <p:sp>
        <p:nvSpPr>
          <p:cNvPr id="252" name="Google Shape;252;p17"/>
          <p:cNvSpPr txBox="1"/>
          <p:nvPr/>
        </p:nvSpPr>
        <p:spPr>
          <a:xfrm>
            <a:off x="5635607" y="4016608"/>
            <a:ext cx="4103649"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2400" b="1">
                <a:solidFill>
                  <a:schemeClr val="dk1"/>
                </a:solidFill>
                <a:latin typeface="Calibri"/>
                <a:ea typeface="Calibri"/>
                <a:cs typeface="Calibri"/>
                <a:sym typeface="Calibri"/>
              </a:rPr>
              <a:t>Luis Carlos Blanco Millán </a:t>
            </a:r>
            <a:endParaRPr/>
          </a:p>
          <a:p>
            <a:pPr marL="0" marR="0" lvl="0" indent="0" algn="l" rtl="0">
              <a:spcBef>
                <a:spcPts val="0"/>
              </a:spcBef>
              <a:spcAft>
                <a:spcPts val="0"/>
              </a:spcAft>
              <a:buNone/>
            </a:pPr>
            <a:r>
              <a:rPr lang="es-CO" sz="2400">
                <a:solidFill>
                  <a:schemeClr val="dk1"/>
                </a:solidFill>
                <a:latin typeface="Calibri"/>
                <a:ea typeface="Calibri"/>
                <a:cs typeface="Calibri"/>
                <a:sym typeface="Calibri"/>
              </a:rPr>
              <a:t>Docente Área de Sociales </a:t>
            </a:r>
            <a:endParaRPr/>
          </a:p>
        </p:txBody>
      </p:sp>
      <p:grpSp>
        <p:nvGrpSpPr>
          <p:cNvPr id="253" name="Google Shape;253;p17"/>
          <p:cNvGrpSpPr/>
          <p:nvPr/>
        </p:nvGrpSpPr>
        <p:grpSpPr>
          <a:xfrm>
            <a:off x="4983892" y="4127691"/>
            <a:ext cx="582039" cy="619750"/>
            <a:chOff x="3919874" y="4375163"/>
            <a:chExt cx="657920" cy="657920"/>
          </a:xfrm>
        </p:grpSpPr>
        <p:sp>
          <p:nvSpPr>
            <p:cNvPr id="254" name="Google Shape;254;p17"/>
            <p:cNvSpPr/>
            <p:nvPr/>
          </p:nvSpPr>
          <p:spPr>
            <a:xfrm>
              <a:off x="3919874" y="4375163"/>
              <a:ext cx="657920" cy="657920"/>
            </a:xfrm>
            <a:prstGeom prst="rect">
              <a:avLst/>
            </a:prstGeom>
            <a:solidFill>
              <a:srgbClr val="ED383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55" name="Google Shape;255;p17" descr="Perfil de hombre con relleno sólido"/>
            <p:cNvPicPr preferRelativeResize="0"/>
            <p:nvPr/>
          </p:nvPicPr>
          <p:blipFill rotWithShape="1">
            <a:blip r:embed="rId5">
              <a:alphaModFix/>
            </a:blip>
            <a:srcRect/>
            <a:stretch/>
          </p:blipFill>
          <p:spPr>
            <a:xfrm>
              <a:off x="3925669" y="4375163"/>
              <a:ext cx="646331" cy="646331"/>
            </a:xfrm>
            <a:prstGeom prst="rect">
              <a:avLst/>
            </a:prstGeom>
            <a:noFill/>
            <a:ln>
              <a:noFill/>
            </a:ln>
          </p:spPr>
        </p:pic>
      </p:grpSp>
      <p:sp>
        <p:nvSpPr>
          <p:cNvPr id="256" name="Google Shape;256;p17"/>
          <p:cNvSpPr txBox="1"/>
          <p:nvPr/>
        </p:nvSpPr>
        <p:spPr>
          <a:xfrm>
            <a:off x="4772534" y="2006213"/>
            <a:ext cx="5678459"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4800" b="1">
                <a:solidFill>
                  <a:schemeClr val="dk1"/>
                </a:solidFill>
                <a:latin typeface="Calibri"/>
                <a:ea typeface="Calibri"/>
                <a:cs typeface="Calibri"/>
                <a:sym typeface="Calibri"/>
              </a:rPr>
              <a:t>GOBIERNO</a:t>
            </a:r>
            <a:r>
              <a:rPr lang="es-CO" sz="4800">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s-CO" sz="4800">
                <a:solidFill>
                  <a:schemeClr val="dk1"/>
                </a:solidFill>
                <a:latin typeface="Calibri"/>
                <a:ea typeface="Calibri"/>
                <a:cs typeface="Calibri"/>
                <a:sym typeface="Calibri"/>
              </a:rPr>
              <a:t>ESCOLAR </a:t>
            </a:r>
            <a:endParaRPr/>
          </a:p>
        </p:txBody>
      </p:sp>
      <p:sp>
        <p:nvSpPr>
          <p:cNvPr id="257" name="Google Shape;257;p17"/>
          <p:cNvSpPr/>
          <p:nvPr/>
        </p:nvSpPr>
        <p:spPr>
          <a:xfrm>
            <a:off x="1835742" y="766118"/>
            <a:ext cx="2634479" cy="2169417"/>
          </a:xfrm>
          <a:prstGeom prst="rect">
            <a:avLst/>
          </a:prstGeom>
          <a:solidFill>
            <a:srgbClr val="B22723">
              <a:alpha val="6784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8" name="Google Shape;258;p17"/>
          <p:cNvSpPr txBox="1"/>
          <p:nvPr/>
        </p:nvSpPr>
        <p:spPr>
          <a:xfrm>
            <a:off x="1797960" y="811877"/>
            <a:ext cx="2782278"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4400" b="1">
                <a:solidFill>
                  <a:schemeClr val="lt1"/>
                </a:solidFill>
                <a:latin typeface="Calibri"/>
                <a:ea typeface="Calibri"/>
                <a:cs typeface="Calibri"/>
                <a:sym typeface="Calibri"/>
              </a:rPr>
              <a:t>GESTI</a:t>
            </a:r>
            <a:endParaRPr/>
          </a:p>
          <a:p>
            <a:pPr marL="0" marR="0" lvl="0" indent="0" algn="l" rtl="0">
              <a:spcBef>
                <a:spcPts val="0"/>
              </a:spcBef>
              <a:spcAft>
                <a:spcPts val="0"/>
              </a:spcAft>
              <a:buNone/>
            </a:pPr>
            <a:r>
              <a:rPr lang="es-CO" sz="4400" b="1">
                <a:solidFill>
                  <a:schemeClr val="lt1"/>
                </a:solidFill>
                <a:latin typeface="Calibri"/>
                <a:ea typeface="Calibri"/>
                <a:cs typeface="Calibri"/>
                <a:sym typeface="Calibri"/>
              </a:rPr>
              <a:t>ÓN DIRECTIVA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18"/>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64" name="Google Shape;264;p18" descr="Imagen que contiene Interfaz de usuario gráfica&#10;&#10;Descripción generada automáticamente"/>
          <p:cNvPicPr preferRelativeResize="0"/>
          <p:nvPr/>
        </p:nvPicPr>
        <p:blipFill rotWithShape="1">
          <a:blip r:embed="rId4">
            <a:alphaModFix/>
          </a:blip>
          <a:srcRect r="66537"/>
          <a:stretch/>
        </p:blipFill>
        <p:spPr>
          <a:xfrm>
            <a:off x="1524000" y="801188"/>
            <a:ext cx="2702366" cy="6056811"/>
          </a:xfrm>
          <a:prstGeom prst="rect">
            <a:avLst/>
          </a:prstGeom>
          <a:noFill/>
          <a:ln>
            <a:noFill/>
          </a:ln>
        </p:spPr>
      </p:pic>
      <p:sp>
        <p:nvSpPr>
          <p:cNvPr id="265" name="Google Shape;265;p18"/>
          <p:cNvSpPr/>
          <p:nvPr/>
        </p:nvSpPr>
        <p:spPr>
          <a:xfrm>
            <a:off x="1524000" y="1441733"/>
            <a:ext cx="2634479" cy="2237177"/>
          </a:xfrm>
          <a:prstGeom prst="rect">
            <a:avLst/>
          </a:prstGeom>
          <a:solidFill>
            <a:srgbClr val="B22723">
              <a:alpha val="6784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6" name="Google Shape;266;p18"/>
          <p:cNvSpPr txBox="1"/>
          <p:nvPr/>
        </p:nvSpPr>
        <p:spPr>
          <a:xfrm>
            <a:off x="1645317" y="1441733"/>
            <a:ext cx="3179984"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4400" b="1">
                <a:solidFill>
                  <a:schemeClr val="lt1"/>
                </a:solidFill>
                <a:latin typeface="Calibri"/>
                <a:ea typeface="Calibri"/>
                <a:cs typeface="Calibri"/>
                <a:sym typeface="Calibri"/>
              </a:rPr>
              <a:t>GESTIÓN </a:t>
            </a:r>
            <a:endParaRPr/>
          </a:p>
          <a:p>
            <a:pPr marL="0" marR="0" lvl="0" indent="0" algn="l" rtl="0">
              <a:spcBef>
                <a:spcPts val="0"/>
              </a:spcBef>
              <a:spcAft>
                <a:spcPts val="0"/>
              </a:spcAft>
              <a:buNone/>
            </a:pPr>
            <a:r>
              <a:rPr lang="es-CO" sz="4400" b="1">
                <a:solidFill>
                  <a:schemeClr val="lt1"/>
                </a:solidFill>
                <a:latin typeface="Calibri"/>
                <a:ea typeface="Calibri"/>
                <a:cs typeface="Calibri"/>
                <a:sym typeface="Calibri"/>
              </a:rPr>
              <a:t>ACADÉ</a:t>
            </a:r>
            <a:endParaRPr/>
          </a:p>
          <a:p>
            <a:pPr marL="0" marR="0" lvl="0" indent="0" algn="l" rtl="0">
              <a:spcBef>
                <a:spcPts val="0"/>
              </a:spcBef>
              <a:spcAft>
                <a:spcPts val="0"/>
              </a:spcAft>
              <a:buNone/>
            </a:pPr>
            <a:r>
              <a:rPr lang="es-CO" sz="4400" b="1">
                <a:solidFill>
                  <a:schemeClr val="lt1"/>
                </a:solidFill>
                <a:latin typeface="Calibri"/>
                <a:ea typeface="Calibri"/>
                <a:cs typeface="Calibri"/>
                <a:sym typeface="Calibri"/>
              </a:rPr>
              <a:t>MICA </a:t>
            </a:r>
            <a:endParaRPr/>
          </a:p>
        </p:txBody>
      </p:sp>
      <p:sp>
        <p:nvSpPr>
          <p:cNvPr id="267" name="Google Shape;267;p18"/>
          <p:cNvSpPr txBox="1"/>
          <p:nvPr/>
        </p:nvSpPr>
        <p:spPr>
          <a:xfrm>
            <a:off x="4405002" y="844182"/>
            <a:ext cx="4103648" cy="2031325"/>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2100"/>
              <a:buFont typeface="Arial"/>
              <a:buChar char="•"/>
            </a:pPr>
            <a:r>
              <a:rPr lang="es-CO" sz="2100" b="1">
                <a:solidFill>
                  <a:schemeClr val="dk1"/>
                </a:solidFill>
                <a:latin typeface="Calibri"/>
                <a:ea typeface="Calibri"/>
                <a:cs typeface="Calibri"/>
                <a:sym typeface="Calibri"/>
              </a:rPr>
              <a:t>INFORME GESTIÓN ACADÉMICA</a:t>
            </a:r>
            <a:endParaRPr/>
          </a:p>
          <a:p>
            <a:pPr marL="171450" marR="0" lvl="0" indent="-171450" algn="l" rtl="0">
              <a:spcBef>
                <a:spcPts val="0"/>
              </a:spcBef>
              <a:spcAft>
                <a:spcPts val="0"/>
              </a:spcAft>
              <a:buClr>
                <a:schemeClr val="dk1"/>
              </a:buClr>
              <a:buSzPts val="2100"/>
              <a:buFont typeface="Arial"/>
              <a:buChar char="•"/>
            </a:pPr>
            <a:r>
              <a:rPr lang="es-CO" sz="2100" b="1">
                <a:solidFill>
                  <a:schemeClr val="dk1"/>
                </a:solidFill>
                <a:latin typeface="Calibri"/>
                <a:ea typeface="Calibri"/>
                <a:cs typeface="Calibri"/>
                <a:sym typeface="Calibri"/>
              </a:rPr>
              <a:t>PRESENTACIÓN GESTIÓN PROGRAMA TODOS A APRENDER </a:t>
            </a:r>
            <a:endParaRPr/>
          </a:p>
          <a:p>
            <a:pPr marL="171450" marR="0" lvl="0" indent="-171450" algn="l" rtl="0">
              <a:spcBef>
                <a:spcPts val="0"/>
              </a:spcBef>
              <a:spcAft>
                <a:spcPts val="0"/>
              </a:spcAft>
              <a:buClr>
                <a:schemeClr val="dk1"/>
              </a:buClr>
              <a:buSzPts val="2100"/>
              <a:buFont typeface="Arial"/>
              <a:buChar char="•"/>
            </a:pPr>
            <a:r>
              <a:rPr lang="es-CO" sz="2100" b="1">
                <a:solidFill>
                  <a:schemeClr val="dk1"/>
                </a:solidFill>
                <a:latin typeface="Calibri"/>
                <a:ea typeface="Calibri"/>
                <a:cs typeface="Calibri"/>
                <a:sym typeface="Calibri"/>
              </a:rPr>
              <a:t>VEP – SERVICIO SOCIAL OBLIGATORIO  </a:t>
            </a:r>
            <a:endParaRPr/>
          </a:p>
          <a:p>
            <a:pPr marL="171450" marR="0" lvl="0" indent="-171450" algn="l" rtl="0">
              <a:spcBef>
                <a:spcPts val="0"/>
              </a:spcBef>
              <a:spcAft>
                <a:spcPts val="0"/>
              </a:spcAft>
              <a:buClr>
                <a:schemeClr val="dk1"/>
              </a:buClr>
              <a:buSzPts val="2100"/>
              <a:buFont typeface="Arial"/>
              <a:buChar char="•"/>
            </a:pPr>
            <a:r>
              <a:rPr lang="es-CO" sz="2100" b="1">
                <a:solidFill>
                  <a:schemeClr val="dk1"/>
                </a:solidFill>
                <a:latin typeface="Calibri"/>
                <a:ea typeface="Calibri"/>
                <a:cs typeface="Calibri"/>
                <a:sym typeface="Calibri"/>
              </a:rPr>
              <a:t>SEMILLEROS DE INVESTIGACIÓN</a:t>
            </a:r>
            <a:endParaRPr/>
          </a:p>
        </p:txBody>
      </p:sp>
      <p:grpSp>
        <p:nvGrpSpPr>
          <p:cNvPr id="268" name="Google Shape;268;p18"/>
          <p:cNvGrpSpPr/>
          <p:nvPr/>
        </p:nvGrpSpPr>
        <p:grpSpPr>
          <a:xfrm>
            <a:off x="4616831" y="3707707"/>
            <a:ext cx="428317" cy="434091"/>
            <a:chOff x="3914080" y="4747132"/>
            <a:chExt cx="657920" cy="666789"/>
          </a:xfrm>
        </p:grpSpPr>
        <p:sp>
          <p:nvSpPr>
            <p:cNvPr id="269" name="Google Shape;269;p18"/>
            <p:cNvSpPr/>
            <p:nvPr/>
          </p:nvSpPr>
          <p:spPr>
            <a:xfrm>
              <a:off x="3914080" y="4747132"/>
              <a:ext cx="657920" cy="657920"/>
            </a:xfrm>
            <a:prstGeom prst="rect">
              <a:avLst/>
            </a:prstGeom>
            <a:solidFill>
              <a:srgbClr val="ED383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70" name="Google Shape;270;p18" descr="Perfil de mujer con relleno sólido"/>
            <p:cNvPicPr preferRelativeResize="0"/>
            <p:nvPr/>
          </p:nvPicPr>
          <p:blipFill rotWithShape="1">
            <a:blip r:embed="rId5">
              <a:alphaModFix/>
            </a:blip>
            <a:srcRect/>
            <a:stretch/>
          </p:blipFill>
          <p:spPr>
            <a:xfrm>
              <a:off x="3919875" y="4767590"/>
              <a:ext cx="646331" cy="646331"/>
            </a:xfrm>
            <a:prstGeom prst="rect">
              <a:avLst/>
            </a:prstGeom>
            <a:noFill/>
            <a:ln>
              <a:noFill/>
            </a:ln>
          </p:spPr>
        </p:pic>
      </p:grpSp>
      <p:sp>
        <p:nvSpPr>
          <p:cNvPr id="271" name="Google Shape;271;p18"/>
          <p:cNvSpPr txBox="1"/>
          <p:nvPr/>
        </p:nvSpPr>
        <p:spPr>
          <a:xfrm>
            <a:off x="5048920" y="3661018"/>
            <a:ext cx="4103649"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600" b="1">
                <a:solidFill>
                  <a:schemeClr val="dk1"/>
                </a:solidFill>
                <a:latin typeface="Calibri"/>
                <a:ea typeface="Calibri"/>
                <a:cs typeface="Calibri"/>
                <a:sym typeface="Calibri"/>
              </a:rPr>
              <a:t>Leidy Patricia Gómez Guevara</a:t>
            </a:r>
            <a:endParaRPr/>
          </a:p>
          <a:p>
            <a:pPr marL="0" marR="0" lvl="0" indent="0" algn="l" rtl="0">
              <a:spcBef>
                <a:spcPts val="0"/>
              </a:spcBef>
              <a:spcAft>
                <a:spcPts val="0"/>
              </a:spcAft>
              <a:buNone/>
            </a:pPr>
            <a:r>
              <a:rPr lang="es-CO" sz="1400">
                <a:solidFill>
                  <a:schemeClr val="dk1"/>
                </a:solidFill>
                <a:latin typeface="Calibri"/>
                <a:ea typeface="Calibri"/>
                <a:cs typeface="Calibri"/>
                <a:sym typeface="Calibri"/>
              </a:rPr>
              <a:t>Tutora Programa Todos a Aprender </a:t>
            </a:r>
            <a:endParaRPr/>
          </a:p>
        </p:txBody>
      </p:sp>
      <p:sp>
        <p:nvSpPr>
          <p:cNvPr id="272" name="Google Shape;272;p18"/>
          <p:cNvSpPr txBox="1"/>
          <p:nvPr/>
        </p:nvSpPr>
        <p:spPr>
          <a:xfrm>
            <a:off x="5081430" y="5259509"/>
            <a:ext cx="2851721"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600" b="1">
                <a:solidFill>
                  <a:schemeClr val="dk1"/>
                </a:solidFill>
                <a:latin typeface="Calibri"/>
                <a:ea typeface="Calibri"/>
                <a:cs typeface="Calibri"/>
                <a:sym typeface="Calibri"/>
              </a:rPr>
              <a:t>Jesus David Navarro </a:t>
            </a:r>
            <a:endParaRPr/>
          </a:p>
          <a:p>
            <a:pPr marL="0" marR="0" lvl="0" indent="0" algn="l" rtl="0">
              <a:spcBef>
                <a:spcPts val="0"/>
              </a:spcBef>
              <a:spcAft>
                <a:spcPts val="0"/>
              </a:spcAft>
              <a:buNone/>
            </a:pPr>
            <a:r>
              <a:rPr lang="es-CO" sz="1400">
                <a:solidFill>
                  <a:schemeClr val="dk1"/>
                </a:solidFill>
                <a:latin typeface="Calibri"/>
                <a:ea typeface="Calibri"/>
                <a:cs typeface="Calibri"/>
                <a:sym typeface="Calibri"/>
              </a:rPr>
              <a:t>Docente Líder de Semillero</a:t>
            </a:r>
            <a:endParaRPr/>
          </a:p>
        </p:txBody>
      </p:sp>
      <p:grpSp>
        <p:nvGrpSpPr>
          <p:cNvPr id="273" name="Google Shape;273;p18"/>
          <p:cNvGrpSpPr/>
          <p:nvPr/>
        </p:nvGrpSpPr>
        <p:grpSpPr>
          <a:xfrm>
            <a:off x="4620603" y="5298053"/>
            <a:ext cx="428317" cy="434091"/>
            <a:chOff x="3914080" y="4747132"/>
            <a:chExt cx="657920" cy="666789"/>
          </a:xfrm>
        </p:grpSpPr>
        <p:sp>
          <p:nvSpPr>
            <p:cNvPr id="274" name="Google Shape;274;p18"/>
            <p:cNvSpPr/>
            <p:nvPr/>
          </p:nvSpPr>
          <p:spPr>
            <a:xfrm>
              <a:off x="3914080" y="4747132"/>
              <a:ext cx="657920" cy="657920"/>
            </a:xfrm>
            <a:prstGeom prst="rect">
              <a:avLst/>
            </a:prstGeom>
            <a:solidFill>
              <a:srgbClr val="ED383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75" name="Google Shape;275;p18" descr="Perfil de mujer con relleno sólido"/>
            <p:cNvPicPr preferRelativeResize="0"/>
            <p:nvPr/>
          </p:nvPicPr>
          <p:blipFill rotWithShape="1">
            <a:blip r:embed="rId5">
              <a:alphaModFix/>
            </a:blip>
            <a:srcRect/>
            <a:stretch/>
          </p:blipFill>
          <p:spPr>
            <a:xfrm>
              <a:off x="3919875" y="4767590"/>
              <a:ext cx="646331" cy="646331"/>
            </a:xfrm>
            <a:prstGeom prst="rect">
              <a:avLst/>
            </a:prstGeom>
            <a:noFill/>
            <a:ln>
              <a:noFill/>
            </a:ln>
          </p:spPr>
        </p:pic>
      </p:grpSp>
      <p:grpSp>
        <p:nvGrpSpPr>
          <p:cNvPr id="276" name="Google Shape;276;p18"/>
          <p:cNvGrpSpPr/>
          <p:nvPr/>
        </p:nvGrpSpPr>
        <p:grpSpPr>
          <a:xfrm>
            <a:off x="4611142" y="3214841"/>
            <a:ext cx="428317" cy="428317"/>
            <a:chOff x="3919874" y="4375163"/>
            <a:chExt cx="657920" cy="657920"/>
          </a:xfrm>
        </p:grpSpPr>
        <p:sp>
          <p:nvSpPr>
            <p:cNvPr id="277" name="Google Shape;277;p18"/>
            <p:cNvSpPr/>
            <p:nvPr/>
          </p:nvSpPr>
          <p:spPr>
            <a:xfrm>
              <a:off x="3919874" y="4375163"/>
              <a:ext cx="657920" cy="657920"/>
            </a:xfrm>
            <a:prstGeom prst="rect">
              <a:avLst/>
            </a:prstGeom>
            <a:solidFill>
              <a:srgbClr val="ED383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78" name="Google Shape;278;p18" descr="Perfil de hombre con relleno sólido"/>
            <p:cNvPicPr preferRelativeResize="0"/>
            <p:nvPr/>
          </p:nvPicPr>
          <p:blipFill rotWithShape="1">
            <a:blip r:embed="rId6">
              <a:alphaModFix/>
            </a:blip>
            <a:srcRect/>
            <a:stretch/>
          </p:blipFill>
          <p:spPr>
            <a:xfrm>
              <a:off x="3925669" y="4375163"/>
              <a:ext cx="646331" cy="646331"/>
            </a:xfrm>
            <a:prstGeom prst="rect">
              <a:avLst/>
            </a:prstGeom>
            <a:noFill/>
            <a:ln>
              <a:noFill/>
            </a:ln>
          </p:spPr>
        </p:pic>
      </p:grpSp>
      <p:sp>
        <p:nvSpPr>
          <p:cNvPr id="279" name="Google Shape;279;p18"/>
          <p:cNvSpPr txBox="1"/>
          <p:nvPr/>
        </p:nvSpPr>
        <p:spPr>
          <a:xfrm>
            <a:off x="5100718" y="3124912"/>
            <a:ext cx="4103649"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600" b="1">
                <a:solidFill>
                  <a:schemeClr val="dk1"/>
                </a:solidFill>
                <a:latin typeface="Calibri"/>
                <a:ea typeface="Calibri"/>
                <a:cs typeface="Calibri"/>
                <a:sym typeface="Calibri"/>
              </a:rPr>
              <a:t>Adel Francisco Hernández Olarte</a:t>
            </a:r>
            <a:endParaRPr/>
          </a:p>
          <a:p>
            <a:pPr marL="0" marR="0" lvl="0" indent="0" algn="l" rtl="0">
              <a:spcBef>
                <a:spcPts val="0"/>
              </a:spcBef>
              <a:spcAft>
                <a:spcPts val="0"/>
              </a:spcAft>
              <a:buNone/>
            </a:pPr>
            <a:r>
              <a:rPr lang="es-CO" sz="1400">
                <a:solidFill>
                  <a:schemeClr val="dk1"/>
                </a:solidFill>
                <a:latin typeface="Calibri"/>
                <a:ea typeface="Calibri"/>
                <a:cs typeface="Calibri"/>
                <a:sym typeface="Calibri"/>
              </a:rPr>
              <a:t>Coordinador Jornada Mañana</a:t>
            </a:r>
            <a:endParaRPr/>
          </a:p>
        </p:txBody>
      </p:sp>
      <p:grpSp>
        <p:nvGrpSpPr>
          <p:cNvPr id="280" name="Google Shape;280;p18"/>
          <p:cNvGrpSpPr/>
          <p:nvPr/>
        </p:nvGrpSpPr>
        <p:grpSpPr>
          <a:xfrm>
            <a:off x="4612522" y="4748537"/>
            <a:ext cx="428317" cy="428317"/>
            <a:chOff x="3919874" y="4375163"/>
            <a:chExt cx="657920" cy="657920"/>
          </a:xfrm>
        </p:grpSpPr>
        <p:sp>
          <p:nvSpPr>
            <p:cNvPr id="281" name="Google Shape;281;p18"/>
            <p:cNvSpPr/>
            <p:nvPr/>
          </p:nvSpPr>
          <p:spPr>
            <a:xfrm>
              <a:off x="3919874" y="4375163"/>
              <a:ext cx="657920" cy="657920"/>
            </a:xfrm>
            <a:prstGeom prst="rect">
              <a:avLst/>
            </a:prstGeom>
            <a:solidFill>
              <a:srgbClr val="ED383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82" name="Google Shape;282;p18" descr="Perfil de hombre con relleno sólido"/>
            <p:cNvPicPr preferRelativeResize="0"/>
            <p:nvPr/>
          </p:nvPicPr>
          <p:blipFill rotWithShape="1">
            <a:blip r:embed="rId6">
              <a:alphaModFix/>
            </a:blip>
            <a:srcRect/>
            <a:stretch/>
          </p:blipFill>
          <p:spPr>
            <a:xfrm>
              <a:off x="3925669" y="4375163"/>
              <a:ext cx="646331" cy="646331"/>
            </a:xfrm>
            <a:prstGeom prst="rect">
              <a:avLst/>
            </a:prstGeom>
            <a:noFill/>
            <a:ln>
              <a:noFill/>
            </a:ln>
          </p:spPr>
        </p:pic>
      </p:grpSp>
      <p:sp>
        <p:nvSpPr>
          <p:cNvPr id="283" name="Google Shape;283;p18"/>
          <p:cNvSpPr txBox="1"/>
          <p:nvPr/>
        </p:nvSpPr>
        <p:spPr>
          <a:xfrm>
            <a:off x="5035687" y="4696581"/>
            <a:ext cx="4103649"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600" b="1">
                <a:solidFill>
                  <a:schemeClr val="dk1"/>
                </a:solidFill>
                <a:latin typeface="Calibri"/>
                <a:ea typeface="Calibri"/>
                <a:cs typeface="Calibri"/>
                <a:sym typeface="Calibri"/>
              </a:rPr>
              <a:t>Vladimir Revuelas Osorio</a:t>
            </a:r>
            <a:endParaRPr/>
          </a:p>
          <a:p>
            <a:pPr marL="0" marR="0" lvl="0" indent="0" algn="l" rtl="0">
              <a:spcBef>
                <a:spcPts val="0"/>
              </a:spcBef>
              <a:spcAft>
                <a:spcPts val="0"/>
              </a:spcAft>
              <a:buNone/>
            </a:pPr>
            <a:r>
              <a:rPr lang="es-CO" sz="1400">
                <a:solidFill>
                  <a:schemeClr val="dk1"/>
                </a:solidFill>
                <a:latin typeface="Calibri"/>
                <a:ea typeface="Calibri"/>
                <a:cs typeface="Calibri"/>
                <a:sym typeface="Calibri"/>
              </a:rPr>
              <a:t>Docente líder de semillero</a:t>
            </a:r>
            <a:endParaRPr/>
          </a:p>
        </p:txBody>
      </p:sp>
      <p:grpSp>
        <p:nvGrpSpPr>
          <p:cNvPr id="284" name="Google Shape;284;p18"/>
          <p:cNvGrpSpPr/>
          <p:nvPr/>
        </p:nvGrpSpPr>
        <p:grpSpPr>
          <a:xfrm>
            <a:off x="4620603" y="4222571"/>
            <a:ext cx="428317" cy="434091"/>
            <a:chOff x="3914080" y="4747132"/>
            <a:chExt cx="657920" cy="666789"/>
          </a:xfrm>
        </p:grpSpPr>
        <p:sp>
          <p:nvSpPr>
            <p:cNvPr id="285" name="Google Shape;285;p18"/>
            <p:cNvSpPr/>
            <p:nvPr/>
          </p:nvSpPr>
          <p:spPr>
            <a:xfrm>
              <a:off x="3914080" y="4747132"/>
              <a:ext cx="657920" cy="657920"/>
            </a:xfrm>
            <a:prstGeom prst="rect">
              <a:avLst/>
            </a:prstGeom>
            <a:solidFill>
              <a:srgbClr val="ED383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86" name="Google Shape;286;p18" descr="Perfil de mujer con relleno sólido"/>
            <p:cNvPicPr preferRelativeResize="0"/>
            <p:nvPr/>
          </p:nvPicPr>
          <p:blipFill rotWithShape="1">
            <a:blip r:embed="rId5">
              <a:alphaModFix/>
            </a:blip>
            <a:srcRect/>
            <a:stretch/>
          </p:blipFill>
          <p:spPr>
            <a:xfrm>
              <a:off x="3919875" y="4767590"/>
              <a:ext cx="646331" cy="646331"/>
            </a:xfrm>
            <a:prstGeom prst="rect">
              <a:avLst/>
            </a:prstGeom>
            <a:noFill/>
            <a:ln>
              <a:noFill/>
            </a:ln>
          </p:spPr>
        </p:pic>
      </p:grpSp>
      <p:sp>
        <p:nvSpPr>
          <p:cNvPr id="287" name="Google Shape;287;p18"/>
          <p:cNvSpPr txBox="1"/>
          <p:nvPr/>
        </p:nvSpPr>
        <p:spPr>
          <a:xfrm>
            <a:off x="5081430" y="4194539"/>
            <a:ext cx="2349341"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600" b="1">
                <a:solidFill>
                  <a:schemeClr val="dk1"/>
                </a:solidFill>
                <a:latin typeface="Calibri"/>
                <a:ea typeface="Calibri"/>
                <a:cs typeface="Calibri"/>
                <a:sym typeface="Calibri"/>
              </a:rPr>
              <a:t>Sonia Botia Hernández</a:t>
            </a:r>
            <a:endParaRPr/>
          </a:p>
          <a:p>
            <a:pPr marL="0" marR="0" lvl="0" indent="0" algn="l" rtl="0">
              <a:spcBef>
                <a:spcPts val="0"/>
              </a:spcBef>
              <a:spcAft>
                <a:spcPts val="0"/>
              </a:spcAft>
              <a:buNone/>
            </a:pPr>
            <a:r>
              <a:rPr lang="es-CO" sz="1400">
                <a:solidFill>
                  <a:schemeClr val="dk1"/>
                </a:solidFill>
                <a:latin typeface="Calibri"/>
                <a:ea typeface="Calibri"/>
                <a:cs typeface="Calibri"/>
                <a:sym typeface="Calibri"/>
              </a:rPr>
              <a:t>Docente Área de Inglés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p19"/>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93" name="Google Shape;293;p19" descr="Imagen que contiene bicicleta, cuarto, montar a caballo, moto&#10;&#10;Descripción generada automáticamente"/>
          <p:cNvPicPr preferRelativeResize="0"/>
          <p:nvPr/>
        </p:nvPicPr>
        <p:blipFill rotWithShape="1">
          <a:blip r:embed="rId4">
            <a:alphaModFix/>
          </a:blip>
          <a:srcRect r="67143"/>
          <a:stretch/>
        </p:blipFill>
        <p:spPr>
          <a:xfrm>
            <a:off x="1524001" y="931816"/>
            <a:ext cx="2596232" cy="5926183"/>
          </a:xfrm>
          <a:prstGeom prst="rect">
            <a:avLst/>
          </a:prstGeom>
          <a:noFill/>
          <a:ln>
            <a:noFill/>
          </a:ln>
        </p:spPr>
      </p:pic>
      <p:sp>
        <p:nvSpPr>
          <p:cNvPr id="294" name="Google Shape;294;p19"/>
          <p:cNvSpPr txBox="1"/>
          <p:nvPr/>
        </p:nvSpPr>
        <p:spPr>
          <a:xfrm>
            <a:off x="5210274" y="1635150"/>
            <a:ext cx="4103648"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4000" b="1">
                <a:solidFill>
                  <a:schemeClr val="dk1"/>
                </a:solidFill>
                <a:latin typeface="Calibri"/>
                <a:ea typeface="Calibri"/>
                <a:cs typeface="Calibri"/>
                <a:sym typeface="Calibri"/>
              </a:rPr>
              <a:t>GESTIÓN ACADÉMICA</a:t>
            </a:r>
            <a:endParaRPr/>
          </a:p>
        </p:txBody>
      </p:sp>
      <p:grpSp>
        <p:nvGrpSpPr>
          <p:cNvPr id="295" name="Google Shape;295;p19"/>
          <p:cNvGrpSpPr/>
          <p:nvPr/>
        </p:nvGrpSpPr>
        <p:grpSpPr>
          <a:xfrm>
            <a:off x="5330178" y="4215899"/>
            <a:ext cx="428317" cy="428317"/>
            <a:chOff x="3919874" y="4375163"/>
            <a:chExt cx="657920" cy="657920"/>
          </a:xfrm>
        </p:grpSpPr>
        <p:sp>
          <p:nvSpPr>
            <p:cNvPr id="296" name="Google Shape;296;p19"/>
            <p:cNvSpPr/>
            <p:nvPr/>
          </p:nvSpPr>
          <p:spPr>
            <a:xfrm>
              <a:off x="3919874" y="4375163"/>
              <a:ext cx="657920" cy="657920"/>
            </a:xfrm>
            <a:prstGeom prst="rect">
              <a:avLst/>
            </a:prstGeom>
            <a:solidFill>
              <a:srgbClr val="ED383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97" name="Google Shape;297;p19" descr="Perfil de hombre con relleno sólido"/>
            <p:cNvPicPr preferRelativeResize="0"/>
            <p:nvPr/>
          </p:nvPicPr>
          <p:blipFill rotWithShape="1">
            <a:blip r:embed="rId5">
              <a:alphaModFix/>
            </a:blip>
            <a:srcRect/>
            <a:stretch/>
          </p:blipFill>
          <p:spPr>
            <a:xfrm>
              <a:off x="3925669" y="4375163"/>
              <a:ext cx="646331" cy="646331"/>
            </a:xfrm>
            <a:prstGeom prst="rect">
              <a:avLst/>
            </a:prstGeom>
            <a:noFill/>
            <a:ln>
              <a:noFill/>
            </a:ln>
          </p:spPr>
        </p:pic>
      </p:grpSp>
      <p:sp>
        <p:nvSpPr>
          <p:cNvPr id="298" name="Google Shape;298;p19"/>
          <p:cNvSpPr txBox="1"/>
          <p:nvPr/>
        </p:nvSpPr>
        <p:spPr>
          <a:xfrm>
            <a:off x="5754723" y="4149286"/>
            <a:ext cx="4103649"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600" b="1">
                <a:solidFill>
                  <a:schemeClr val="dk1"/>
                </a:solidFill>
                <a:latin typeface="Calibri"/>
                <a:ea typeface="Calibri"/>
                <a:cs typeface="Calibri"/>
                <a:sym typeface="Calibri"/>
              </a:rPr>
              <a:t>Adel Francisco Hernández Olarte</a:t>
            </a:r>
            <a:endParaRPr/>
          </a:p>
          <a:p>
            <a:pPr marL="0" marR="0" lvl="0" indent="0" algn="l" rtl="0">
              <a:spcBef>
                <a:spcPts val="0"/>
              </a:spcBef>
              <a:spcAft>
                <a:spcPts val="0"/>
              </a:spcAft>
              <a:buNone/>
            </a:pPr>
            <a:r>
              <a:rPr lang="es-CO" sz="1400">
                <a:solidFill>
                  <a:schemeClr val="dk1"/>
                </a:solidFill>
                <a:latin typeface="Calibri"/>
                <a:ea typeface="Calibri"/>
                <a:cs typeface="Calibri"/>
                <a:sym typeface="Calibri"/>
              </a:rPr>
              <a:t>Coordinador Jornada Mañana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0" name="Google Shape;90;p2"/>
          <p:cNvSpPr txBox="1"/>
          <p:nvPr/>
        </p:nvSpPr>
        <p:spPr>
          <a:xfrm>
            <a:off x="1676151" y="2892762"/>
            <a:ext cx="2664070" cy="42473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9000" b="1" i="0" u="none" strike="noStrike" cap="none">
                <a:solidFill>
                  <a:schemeClr val="lt1"/>
                </a:solidFill>
                <a:latin typeface="Calibri"/>
                <a:ea typeface="Calibri"/>
                <a:cs typeface="Calibri"/>
                <a:sym typeface="Calibri"/>
              </a:rPr>
              <a:t>BIENVENIDOS </a:t>
            </a:r>
            <a:endParaRPr/>
          </a:p>
        </p:txBody>
      </p:sp>
      <p:sp>
        <p:nvSpPr>
          <p:cNvPr id="91" name="Google Shape;91;p2"/>
          <p:cNvSpPr txBox="1"/>
          <p:nvPr/>
        </p:nvSpPr>
        <p:spPr>
          <a:xfrm>
            <a:off x="107092" y="1536174"/>
            <a:ext cx="10552670" cy="4401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6000" b="1">
                <a:solidFill>
                  <a:schemeClr val="dk1"/>
                </a:solidFill>
                <a:latin typeface="Calibri"/>
                <a:ea typeface="Calibri"/>
                <a:cs typeface="Calibri"/>
                <a:sym typeface="Calibri"/>
              </a:rPr>
              <a:t>¿Qué es la Rendición de Cuentas? </a:t>
            </a:r>
            <a:endParaRPr/>
          </a:p>
          <a:p>
            <a:pPr marL="0" marR="0" lvl="0" indent="0" algn="l" rtl="0">
              <a:spcBef>
                <a:spcPts val="0"/>
              </a:spcBef>
              <a:spcAft>
                <a:spcPts val="0"/>
              </a:spcAft>
              <a:buNone/>
            </a:pPr>
            <a:endParaRPr sz="2000" b="1">
              <a:solidFill>
                <a:schemeClr val="dk1"/>
              </a:solidFill>
              <a:latin typeface="Calibri"/>
              <a:ea typeface="Calibri"/>
              <a:cs typeface="Calibri"/>
              <a:sym typeface="Calibri"/>
            </a:endParaRPr>
          </a:p>
          <a:p>
            <a:pPr marL="0" marR="0" lvl="0" indent="0" algn="l" rtl="0">
              <a:spcBef>
                <a:spcPts val="0"/>
              </a:spcBef>
              <a:spcAft>
                <a:spcPts val="0"/>
              </a:spcAft>
              <a:buNone/>
            </a:pPr>
            <a:r>
              <a:rPr lang="es-CO" sz="6000" b="1">
                <a:solidFill>
                  <a:schemeClr val="dk1"/>
                </a:solidFill>
                <a:latin typeface="Calibri"/>
                <a:ea typeface="Calibri"/>
                <a:cs typeface="Calibri"/>
                <a:sym typeface="Calibri"/>
              </a:rPr>
              <a:t>Objetivos</a:t>
            </a:r>
            <a:endParaRPr/>
          </a:p>
          <a:p>
            <a:pPr marL="0" marR="0" lvl="0" indent="0" algn="l" rtl="0">
              <a:spcBef>
                <a:spcPts val="0"/>
              </a:spcBef>
              <a:spcAft>
                <a:spcPts val="0"/>
              </a:spcAft>
              <a:buNone/>
            </a:pPr>
            <a:endParaRPr sz="2000" b="1">
              <a:solidFill>
                <a:schemeClr val="dk1"/>
              </a:solidFill>
              <a:latin typeface="Calibri"/>
              <a:ea typeface="Calibri"/>
              <a:cs typeface="Calibri"/>
              <a:sym typeface="Calibri"/>
            </a:endParaRPr>
          </a:p>
          <a:p>
            <a:pPr marL="0" marR="0" lvl="0" indent="0" algn="l" rtl="0">
              <a:spcBef>
                <a:spcPts val="0"/>
              </a:spcBef>
              <a:spcAft>
                <a:spcPts val="0"/>
              </a:spcAft>
              <a:buNone/>
            </a:pPr>
            <a:r>
              <a:rPr lang="es-CO" sz="6000" b="1">
                <a:solidFill>
                  <a:schemeClr val="dk1"/>
                </a:solidFill>
                <a:latin typeface="Calibri"/>
                <a:ea typeface="Calibri"/>
                <a:cs typeface="Calibri"/>
                <a:sym typeface="Calibri"/>
              </a:rPr>
              <a:t>Fundamentos Legales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Google Shape;303;p20"/>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304" name="Google Shape;304;p20" descr="Imagen que contiene bicicleta, cuarto, montar a caballo, moto&#10;&#10;Descripción generada automáticamente"/>
          <p:cNvPicPr preferRelativeResize="0"/>
          <p:nvPr/>
        </p:nvPicPr>
        <p:blipFill rotWithShape="1">
          <a:blip r:embed="rId4">
            <a:alphaModFix/>
          </a:blip>
          <a:srcRect r="66572"/>
          <a:stretch/>
        </p:blipFill>
        <p:spPr>
          <a:xfrm>
            <a:off x="1524001" y="1219200"/>
            <a:ext cx="2513294" cy="5638800"/>
          </a:xfrm>
          <a:prstGeom prst="rect">
            <a:avLst/>
          </a:prstGeom>
          <a:noFill/>
          <a:ln>
            <a:noFill/>
          </a:ln>
        </p:spPr>
      </p:pic>
      <p:sp>
        <p:nvSpPr>
          <p:cNvPr id="305" name="Google Shape;305;p20"/>
          <p:cNvSpPr txBox="1"/>
          <p:nvPr/>
        </p:nvSpPr>
        <p:spPr>
          <a:xfrm>
            <a:off x="4290056" y="2574620"/>
            <a:ext cx="4949738"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3600" b="1">
                <a:solidFill>
                  <a:schemeClr val="dk1"/>
                </a:solidFill>
                <a:latin typeface="Calibri"/>
                <a:ea typeface="Calibri"/>
                <a:cs typeface="Calibri"/>
                <a:sym typeface="Calibri"/>
              </a:rPr>
              <a:t>PRESENTACIÓN</a:t>
            </a:r>
            <a:r>
              <a:rPr lang="es-CO" sz="3600">
                <a:solidFill>
                  <a:schemeClr val="dk1"/>
                </a:solidFill>
                <a:latin typeface="Calibri"/>
                <a:ea typeface="Calibri"/>
                <a:cs typeface="Calibri"/>
                <a:sym typeface="Calibri"/>
              </a:rPr>
              <a:t> GESTIÓN PROGRAMA TODOS </a:t>
            </a:r>
            <a:endParaRPr/>
          </a:p>
          <a:p>
            <a:pPr marL="0" marR="0" lvl="0" indent="0" algn="l" rtl="0">
              <a:spcBef>
                <a:spcPts val="0"/>
              </a:spcBef>
              <a:spcAft>
                <a:spcPts val="0"/>
              </a:spcAft>
              <a:buNone/>
            </a:pPr>
            <a:r>
              <a:rPr lang="es-CO" sz="3600">
                <a:solidFill>
                  <a:schemeClr val="dk1"/>
                </a:solidFill>
                <a:latin typeface="Calibri"/>
                <a:ea typeface="Calibri"/>
                <a:cs typeface="Calibri"/>
                <a:sym typeface="Calibri"/>
              </a:rPr>
              <a:t>A APRENDER </a:t>
            </a:r>
            <a:endParaRPr/>
          </a:p>
        </p:txBody>
      </p:sp>
      <p:grpSp>
        <p:nvGrpSpPr>
          <p:cNvPr id="306" name="Google Shape;306;p20"/>
          <p:cNvGrpSpPr/>
          <p:nvPr/>
        </p:nvGrpSpPr>
        <p:grpSpPr>
          <a:xfrm>
            <a:off x="5294132" y="4517542"/>
            <a:ext cx="428317" cy="434091"/>
            <a:chOff x="3914080" y="4747132"/>
            <a:chExt cx="657920" cy="666789"/>
          </a:xfrm>
        </p:grpSpPr>
        <p:sp>
          <p:nvSpPr>
            <p:cNvPr id="307" name="Google Shape;307;p20"/>
            <p:cNvSpPr/>
            <p:nvPr/>
          </p:nvSpPr>
          <p:spPr>
            <a:xfrm>
              <a:off x="3914080" y="4747132"/>
              <a:ext cx="657920" cy="657920"/>
            </a:xfrm>
            <a:prstGeom prst="rect">
              <a:avLst/>
            </a:prstGeom>
            <a:solidFill>
              <a:srgbClr val="ED383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08" name="Google Shape;308;p20" descr="Perfil de mujer con relleno sólido"/>
            <p:cNvPicPr preferRelativeResize="0"/>
            <p:nvPr/>
          </p:nvPicPr>
          <p:blipFill rotWithShape="1">
            <a:blip r:embed="rId5">
              <a:alphaModFix/>
            </a:blip>
            <a:srcRect/>
            <a:stretch/>
          </p:blipFill>
          <p:spPr>
            <a:xfrm>
              <a:off x="3919875" y="4767590"/>
              <a:ext cx="646331" cy="646331"/>
            </a:xfrm>
            <a:prstGeom prst="rect">
              <a:avLst/>
            </a:prstGeom>
            <a:noFill/>
            <a:ln>
              <a:noFill/>
            </a:ln>
          </p:spPr>
        </p:pic>
      </p:grpSp>
      <p:sp>
        <p:nvSpPr>
          <p:cNvPr id="309" name="Google Shape;309;p20"/>
          <p:cNvSpPr txBox="1"/>
          <p:nvPr/>
        </p:nvSpPr>
        <p:spPr>
          <a:xfrm>
            <a:off x="5718677" y="4439311"/>
            <a:ext cx="4103649"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600" b="1">
                <a:solidFill>
                  <a:schemeClr val="dk1"/>
                </a:solidFill>
                <a:latin typeface="Calibri"/>
                <a:ea typeface="Calibri"/>
                <a:cs typeface="Calibri"/>
                <a:sym typeface="Calibri"/>
              </a:rPr>
              <a:t>LEIDY PATRICIA GOMEZ GUEVARA</a:t>
            </a:r>
            <a:endParaRPr/>
          </a:p>
          <a:p>
            <a:pPr marL="0" marR="0" lvl="0" indent="0" algn="l" rtl="0">
              <a:spcBef>
                <a:spcPts val="0"/>
              </a:spcBef>
              <a:spcAft>
                <a:spcPts val="0"/>
              </a:spcAft>
              <a:buNone/>
            </a:pPr>
            <a:r>
              <a:rPr lang="es-CO" sz="1400">
                <a:solidFill>
                  <a:schemeClr val="dk1"/>
                </a:solidFill>
                <a:latin typeface="Calibri"/>
                <a:ea typeface="Calibri"/>
                <a:cs typeface="Calibri"/>
                <a:sym typeface="Calibri"/>
              </a:rPr>
              <a:t>Tutora Programa Todos a Aprender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Google Shape;314;p21"/>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315" name="Google Shape;315;p21" descr="Imagen que contiene bicicleta, cuarto, montar a caballo, moto&#10;&#10;Descripción generada automáticamente"/>
          <p:cNvPicPr preferRelativeResize="0"/>
          <p:nvPr/>
        </p:nvPicPr>
        <p:blipFill rotWithShape="1">
          <a:blip r:embed="rId4">
            <a:alphaModFix/>
          </a:blip>
          <a:srcRect r="67143"/>
          <a:stretch/>
        </p:blipFill>
        <p:spPr>
          <a:xfrm>
            <a:off x="1524001" y="931816"/>
            <a:ext cx="2596232" cy="5926183"/>
          </a:xfrm>
          <a:prstGeom prst="rect">
            <a:avLst/>
          </a:prstGeom>
          <a:noFill/>
          <a:ln>
            <a:noFill/>
          </a:ln>
        </p:spPr>
      </p:pic>
      <p:sp>
        <p:nvSpPr>
          <p:cNvPr id="316" name="Google Shape;316;p21"/>
          <p:cNvSpPr txBox="1"/>
          <p:nvPr/>
        </p:nvSpPr>
        <p:spPr>
          <a:xfrm>
            <a:off x="5218982" y="2323897"/>
            <a:ext cx="4103648"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3600" b="1">
                <a:solidFill>
                  <a:schemeClr val="dk1"/>
                </a:solidFill>
                <a:latin typeface="Calibri"/>
                <a:ea typeface="Calibri"/>
                <a:cs typeface="Calibri"/>
                <a:sym typeface="Calibri"/>
              </a:rPr>
              <a:t>VEP </a:t>
            </a:r>
            <a:r>
              <a:rPr lang="es-CO" sz="3600">
                <a:solidFill>
                  <a:schemeClr val="dk1"/>
                </a:solidFill>
                <a:latin typeface="Calibri"/>
                <a:ea typeface="Calibri"/>
                <a:cs typeface="Calibri"/>
                <a:sym typeface="Calibri"/>
              </a:rPr>
              <a:t>– </a:t>
            </a:r>
            <a:r>
              <a:rPr lang="es-CO" sz="3600" b="1">
                <a:solidFill>
                  <a:schemeClr val="dk1"/>
                </a:solidFill>
                <a:latin typeface="Calibri"/>
                <a:ea typeface="Calibri"/>
                <a:cs typeface="Calibri"/>
                <a:sym typeface="Calibri"/>
              </a:rPr>
              <a:t>SERVICIO</a:t>
            </a:r>
            <a:r>
              <a:rPr lang="es-CO" sz="3600">
                <a:solidFill>
                  <a:schemeClr val="dk1"/>
                </a:solidFill>
                <a:latin typeface="Calibri"/>
                <a:ea typeface="Calibri"/>
                <a:cs typeface="Calibri"/>
                <a:sym typeface="Calibri"/>
              </a:rPr>
              <a:t> </a:t>
            </a:r>
            <a:r>
              <a:rPr lang="es-CO" sz="3600" b="1">
                <a:solidFill>
                  <a:schemeClr val="dk1"/>
                </a:solidFill>
                <a:latin typeface="Calibri"/>
                <a:ea typeface="Calibri"/>
                <a:cs typeface="Calibri"/>
                <a:sym typeface="Calibri"/>
              </a:rPr>
              <a:t>SOCIAL</a:t>
            </a:r>
            <a:r>
              <a:rPr lang="es-CO" sz="3600">
                <a:solidFill>
                  <a:schemeClr val="dk1"/>
                </a:solidFill>
                <a:latin typeface="Calibri"/>
                <a:ea typeface="Calibri"/>
                <a:cs typeface="Calibri"/>
                <a:sym typeface="Calibri"/>
              </a:rPr>
              <a:t> OBLIGATORIO  </a:t>
            </a:r>
            <a:endParaRPr/>
          </a:p>
        </p:txBody>
      </p:sp>
      <p:sp>
        <p:nvSpPr>
          <p:cNvPr id="317" name="Google Shape;317;p21"/>
          <p:cNvSpPr txBox="1"/>
          <p:nvPr/>
        </p:nvSpPr>
        <p:spPr>
          <a:xfrm>
            <a:off x="5758495" y="4116422"/>
            <a:ext cx="2349341"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600" b="1">
                <a:solidFill>
                  <a:schemeClr val="dk1"/>
                </a:solidFill>
                <a:latin typeface="Calibri"/>
                <a:ea typeface="Calibri"/>
                <a:cs typeface="Calibri"/>
                <a:sym typeface="Calibri"/>
              </a:rPr>
              <a:t>Sonia Botia Hernández</a:t>
            </a:r>
            <a:endParaRPr/>
          </a:p>
          <a:p>
            <a:pPr marL="0" marR="0" lvl="0" indent="0" algn="l" rtl="0">
              <a:spcBef>
                <a:spcPts val="0"/>
              </a:spcBef>
              <a:spcAft>
                <a:spcPts val="0"/>
              </a:spcAft>
              <a:buNone/>
            </a:pPr>
            <a:r>
              <a:rPr lang="es-CO" sz="1400">
                <a:solidFill>
                  <a:schemeClr val="dk1"/>
                </a:solidFill>
                <a:latin typeface="Calibri"/>
                <a:ea typeface="Calibri"/>
                <a:cs typeface="Calibri"/>
                <a:sym typeface="Calibri"/>
              </a:rPr>
              <a:t>Docente Área de Inglés </a:t>
            </a:r>
            <a:endParaRPr/>
          </a:p>
        </p:txBody>
      </p:sp>
      <p:grpSp>
        <p:nvGrpSpPr>
          <p:cNvPr id="318" name="Google Shape;318;p21"/>
          <p:cNvGrpSpPr/>
          <p:nvPr/>
        </p:nvGrpSpPr>
        <p:grpSpPr>
          <a:xfrm>
            <a:off x="5309158" y="4176376"/>
            <a:ext cx="428317" cy="434091"/>
            <a:chOff x="3914080" y="4747132"/>
            <a:chExt cx="657920" cy="666789"/>
          </a:xfrm>
        </p:grpSpPr>
        <p:sp>
          <p:nvSpPr>
            <p:cNvPr id="319" name="Google Shape;319;p21"/>
            <p:cNvSpPr/>
            <p:nvPr/>
          </p:nvSpPr>
          <p:spPr>
            <a:xfrm>
              <a:off x="3914080" y="4747132"/>
              <a:ext cx="657920" cy="657920"/>
            </a:xfrm>
            <a:prstGeom prst="rect">
              <a:avLst/>
            </a:prstGeom>
            <a:solidFill>
              <a:srgbClr val="ED383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20" name="Google Shape;320;p21" descr="Perfil de mujer con relleno sólido"/>
            <p:cNvPicPr preferRelativeResize="0"/>
            <p:nvPr/>
          </p:nvPicPr>
          <p:blipFill rotWithShape="1">
            <a:blip r:embed="rId5">
              <a:alphaModFix/>
            </a:blip>
            <a:srcRect/>
            <a:stretch/>
          </p:blipFill>
          <p:spPr>
            <a:xfrm>
              <a:off x="3919875" y="4767590"/>
              <a:ext cx="646331" cy="646331"/>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25" name="Google Shape;325;p22"/>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326" name="Google Shape;326;p22" descr="Imagen que contiene bicicleta, cuarto, montar a caballo, moto&#10;&#10;Descripción generada automáticamente"/>
          <p:cNvPicPr preferRelativeResize="0"/>
          <p:nvPr/>
        </p:nvPicPr>
        <p:blipFill rotWithShape="1">
          <a:blip r:embed="rId4">
            <a:alphaModFix/>
          </a:blip>
          <a:srcRect r="67143"/>
          <a:stretch/>
        </p:blipFill>
        <p:spPr>
          <a:xfrm>
            <a:off x="1524001" y="931816"/>
            <a:ext cx="2596232" cy="5926183"/>
          </a:xfrm>
          <a:prstGeom prst="rect">
            <a:avLst/>
          </a:prstGeom>
          <a:noFill/>
          <a:ln>
            <a:noFill/>
          </a:ln>
        </p:spPr>
      </p:pic>
      <p:sp>
        <p:nvSpPr>
          <p:cNvPr id="327" name="Google Shape;327;p22"/>
          <p:cNvSpPr txBox="1"/>
          <p:nvPr/>
        </p:nvSpPr>
        <p:spPr>
          <a:xfrm>
            <a:off x="4837493" y="2493322"/>
            <a:ext cx="4358744"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6000" b="1">
                <a:solidFill>
                  <a:schemeClr val="dk1"/>
                </a:solidFill>
                <a:latin typeface="Calibri"/>
                <a:ea typeface="Calibri"/>
                <a:cs typeface="Calibri"/>
                <a:sym typeface="Calibri"/>
              </a:rPr>
              <a:t>SEMILLEROS</a:t>
            </a:r>
            <a:endParaRPr sz="6000">
              <a:solidFill>
                <a:schemeClr val="dk1"/>
              </a:solidFill>
              <a:latin typeface="Calibri"/>
              <a:ea typeface="Calibri"/>
              <a:cs typeface="Calibri"/>
              <a:sym typeface="Calibri"/>
            </a:endParaRPr>
          </a:p>
        </p:txBody>
      </p:sp>
      <p:sp>
        <p:nvSpPr>
          <p:cNvPr id="328" name="Google Shape;328;p22"/>
          <p:cNvSpPr txBox="1"/>
          <p:nvPr/>
        </p:nvSpPr>
        <p:spPr>
          <a:xfrm>
            <a:off x="5819459" y="4123082"/>
            <a:ext cx="4103649"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600" b="1">
                <a:solidFill>
                  <a:schemeClr val="dk1"/>
                </a:solidFill>
                <a:latin typeface="Calibri"/>
                <a:ea typeface="Calibri"/>
                <a:cs typeface="Calibri"/>
                <a:sym typeface="Calibri"/>
              </a:rPr>
              <a:t>Vladimir Revuelas Osorio</a:t>
            </a:r>
            <a:endParaRPr/>
          </a:p>
          <a:p>
            <a:pPr marL="0" marR="0" lvl="0" indent="0" algn="l" rtl="0">
              <a:spcBef>
                <a:spcPts val="0"/>
              </a:spcBef>
              <a:spcAft>
                <a:spcPts val="0"/>
              </a:spcAft>
              <a:buNone/>
            </a:pPr>
            <a:r>
              <a:rPr lang="es-CO" sz="1400">
                <a:solidFill>
                  <a:schemeClr val="dk1"/>
                </a:solidFill>
                <a:latin typeface="Calibri"/>
                <a:ea typeface="Calibri"/>
                <a:cs typeface="Calibri"/>
                <a:sym typeface="Calibri"/>
              </a:rPr>
              <a:t>Docente líder de semillero.</a:t>
            </a:r>
            <a:endParaRPr/>
          </a:p>
        </p:txBody>
      </p:sp>
      <p:grpSp>
        <p:nvGrpSpPr>
          <p:cNvPr id="329" name="Google Shape;329;p22"/>
          <p:cNvGrpSpPr/>
          <p:nvPr/>
        </p:nvGrpSpPr>
        <p:grpSpPr>
          <a:xfrm>
            <a:off x="5391142" y="4185922"/>
            <a:ext cx="428317" cy="428317"/>
            <a:chOff x="3919874" y="4375163"/>
            <a:chExt cx="657920" cy="657920"/>
          </a:xfrm>
        </p:grpSpPr>
        <p:sp>
          <p:nvSpPr>
            <p:cNvPr id="330" name="Google Shape;330;p22"/>
            <p:cNvSpPr/>
            <p:nvPr/>
          </p:nvSpPr>
          <p:spPr>
            <a:xfrm>
              <a:off x="3919874" y="4375163"/>
              <a:ext cx="657920" cy="657920"/>
            </a:xfrm>
            <a:prstGeom prst="rect">
              <a:avLst/>
            </a:prstGeom>
            <a:solidFill>
              <a:srgbClr val="ED383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31" name="Google Shape;331;p22" descr="Perfil de hombre con relleno sólido"/>
            <p:cNvPicPr preferRelativeResize="0"/>
            <p:nvPr/>
          </p:nvPicPr>
          <p:blipFill rotWithShape="1">
            <a:blip r:embed="rId5">
              <a:alphaModFix/>
            </a:blip>
            <a:srcRect/>
            <a:stretch/>
          </p:blipFill>
          <p:spPr>
            <a:xfrm>
              <a:off x="3925669" y="4375163"/>
              <a:ext cx="646331" cy="646331"/>
            </a:xfrm>
            <a:prstGeom prst="rect">
              <a:avLst/>
            </a:prstGeom>
            <a:noFill/>
            <a:ln>
              <a:noFill/>
            </a:ln>
          </p:spPr>
        </p:pic>
      </p:grpSp>
      <p:sp>
        <p:nvSpPr>
          <p:cNvPr id="332" name="Google Shape;332;p22"/>
          <p:cNvSpPr txBox="1"/>
          <p:nvPr/>
        </p:nvSpPr>
        <p:spPr>
          <a:xfrm>
            <a:off x="5819459" y="4800019"/>
            <a:ext cx="4103649"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600" b="1">
                <a:solidFill>
                  <a:schemeClr val="dk1"/>
                </a:solidFill>
                <a:latin typeface="Calibri"/>
                <a:ea typeface="Calibri"/>
                <a:cs typeface="Calibri"/>
                <a:sym typeface="Calibri"/>
              </a:rPr>
              <a:t>JESUS DAVID NAVARRO ALVAREZ</a:t>
            </a:r>
            <a:endParaRPr/>
          </a:p>
          <a:p>
            <a:pPr marL="0" marR="0" lvl="0" indent="0" algn="l" rtl="0">
              <a:spcBef>
                <a:spcPts val="0"/>
              </a:spcBef>
              <a:spcAft>
                <a:spcPts val="0"/>
              </a:spcAft>
              <a:buNone/>
            </a:pPr>
            <a:r>
              <a:rPr lang="es-CO" sz="1400">
                <a:solidFill>
                  <a:schemeClr val="dk1"/>
                </a:solidFill>
                <a:latin typeface="Calibri"/>
                <a:ea typeface="Calibri"/>
                <a:cs typeface="Calibri"/>
                <a:sym typeface="Calibri"/>
              </a:rPr>
              <a:t>Docente líder de semillero.</a:t>
            </a:r>
            <a:endParaRPr/>
          </a:p>
        </p:txBody>
      </p:sp>
      <p:grpSp>
        <p:nvGrpSpPr>
          <p:cNvPr id="333" name="Google Shape;333;p22"/>
          <p:cNvGrpSpPr/>
          <p:nvPr/>
        </p:nvGrpSpPr>
        <p:grpSpPr>
          <a:xfrm>
            <a:off x="5387370" y="4863909"/>
            <a:ext cx="428317" cy="428317"/>
            <a:chOff x="3919874" y="4375163"/>
            <a:chExt cx="657920" cy="657920"/>
          </a:xfrm>
        </p:grpSpPr>
        <p:sp>
          <p:nvSpPr>
            <p:cNvPr id="334" name="Google Shape;334;p22"/>
            <p:cNvSpPr/>
            <p:nvPr/>
          </p:nvSpPr>
          <p:spPr>
            <a:xfrm>
              <a:off x="3919874" y="4375163"/>
              <a:ext cx="657920" cy="657920"/>
            </a:xfrm>
            <a:prstGeom prst="rect">
              <a:avLst/>
            </a:prstGeom>
            <a:solidFill>
              <a:srgbClr val="ED383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35" name="Google Shape;335;p22" descr="Perfil de hombre con relleno sólido"/>
            <p:cNvPicPr preferRelativeResize="0"/>
            <p:nvPr/>
          </p:nvPicPr>
          <p:blipFill rotWithShape="1">
            <a:blip r:embed="rId5">
              <a:alphaModFix/>
            </a:blip>
            <a:srcRect/>
            <a:stretch/>
          </p:blipFill>
          <p:spPr>
            <a:xfrm>
              <a:off x="3925669" y="4375163"/>
              <a:ext cx="646331" cy="646331"/>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pic>
        <p:nvPicPr>
          <p:cNvPr id="340" name="Google Shape;340;p23"/>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341" name="Google Shape;341;p23" descr="Imagen que contiene Interfaz de usuario gráfica&#10;&#10;Descripción generada automáticamente"/>
          <p:cNvPicPr preferRelativeResize="0"/>
          <p:nvPr/>
        </p:nvPicPr>
        <p:blipFill rotWithShape="1">
          <a:blip r:embed="rId4">
            <a:alphaModFix/>
          </a:blip>
          <a:srcRect r="67780"/>
          <a:stretch/>
        </p:blipFill>
        <p:spPr>
          <a:xfrm>
            <a:off x="1524000" y="574411"/>
            <a:ext cx="3179984" cy="6283589"/>
          </a:xfrm>
          <a:prstGeom prst="rect">
            <a:avLst/>
          </a:prstGeom>
          <a:noFill/>
          <a:ln>
            <a:noFill/>
          </a:ln>
        </p:spPr>
      </p:pic>
      <p:sp>
        <p:nvSpPr>
          <p:cNvPr id="342" name="Google Shape;342;p23"/>
          <p:cNvSpPr/>
          <p:nvPr/>
        </p:nvSpPr>
        <p:spPr>
          <a:xfrm rot="5400000">
            <a:off x="1962160" y="1071889"/>
            <a:ext cx="2300013" cy="3183877"/>
          </a:xfrm>
          <a:prstGeom prst="rect">
            <a:avLst/>
          </a:prstGeom>
          <a:solidFill>
            <a:srgbClr val="B22723">
              <a:alpha val="6784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3" name="Google Shape;343;p23"/>
          <p:cNvSpPr txBox="1"/>
          <p:nvPr/>
        </p:nvSpPr>
        <p:spPr>
          <a:xfrm>
            <a:off x="1524000" y="1674424"/>
            <a:ext cx="4213103" cy="2062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3200" b="1">
                <a:solidFill>
                  <a:schemeClr val="lt1"/>
                </a:solidFill>
                <a:latin typeface="Calibri"/>
                <a:ea typeface="Calibri"/>
                <a:cs typeface="Calibri"/>
                <a:sym typeface="Calibri"/>
              </a:rPr>
              <a:t>GESTIÓN</a:t>
            </a:r>
            <a:endParaRPr/>
          </a:p>
          <a:p>
            <a:pPr marL="0" marR="0" lvl="0" indent="0" algn="l" rtl="0">
              <a:spcBef>
                <a:spcPts val="0"/>
              </a:spcBef>
              <a:spcAft>
                <a:spcPts val="0"/>
              </a:spcAft>
              <a:buNone/>
            </a:pPr>
            <a:r>
              <a:rPr lang="es-CO" sz="3200" b="1">
                <a:solidFill>
                  <a:schemeClr val="lt1"/>
                </a:solidFill>
                <a:latin typeface="Calibri"/>
                <a:ea typeface="Calibri"/>
                <a:cs typeface="Calibri"/>
                <a:sym typeface="Calibri"/>
              </a:rPr>
              <a:t>ADMINISTRATIVA </a:t>
            </a:r>
            <a:endParaRPr/>
          </a:p>
          <a:p>
            <a:pPr marL="0" marR="0" lvl="0" indent="0" algn="l" rtl="0">
              <a:spcBef>
                <a:spcPts val="0"/>
              </a:spcBef>
              <a:spcAft>
                <a:spcPts val="0"/>
              </a:spcAft>
              <a:buNone/>
            </a:pPr>
            <a:r>
              <a:rPr lang="es-CO" sz="3200" b="1">
                <a:solidFill>
                  <a:schemeClr val="lt1"/>
                </a:solidFill>
                <a:latin typeface="Calibri"/>
                <a:ea typeface="Calibri"/>
                <a:cs typeface="Calibri"/>
                <a:sym typeface="Calibri"/>
              </a:rPr>
              <a:t>Y FINANCIERA </a:t>
            </a:r>
            <a:endParaRPr/>
          </a:p>
          <a:p>
            <a:pPr marL="0" marR="0" lvl="0" indent="0" algn="l" rtl="0">
              <a:spcBef>
                <a:spcPts val="0"/>
              </a:spcBef>
              <a:spcAft>
                <a:spcPts val="0"/>
              </a:spcAft>
              <a:buNone/>
            </a:pPr>
            <a:r>
              <a:rPr lang="es-CO" sz="3200" b="1">
                <a:solidFill>
                  <a:schemeClr val="lt1"/>
                </a:solidFill>
                <a:latin typeface="Calibri"/>
                <a:ea typeface="Calibri"/>
                <a:cs typeface="Calibri"/>
                <a:sym typeface="Calibri"/>
              </a:rPr>
              <a:t> </a:t>
            </a:r>
            <a:endParaRPr/>
          </a:p>
        </p:txBody>
      </p:sp>
      <p:sp>
        <p:nvSpPr>
          <p:cNvPr id="344" name="Google Shape;344;p23"/>
          <p:cNvSpPr txBox="1"/>
          <p:nvPr/>
        </p:nvSpPr>
        <p:spPr>
          <a:xfrm>
            <a:off x="5148104" y="2198049"/>
            <a:ext cx="450970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3600">
                <a:solidFill>
                  <a:schemeClr val="dk1"/>
                </a:solidFill>
                <a:latin typeface="Calibri"/>
                <a:ea typeface="Calibri"/>
                <a:cs typeface="Calibri"/>
                <a:sym typeface="Calibri"/>
              </a:rPr>
              <a:t>INFORME FINANCIERO</a:t>
            </a:r>
            <a:endParaRPr/>
          </a:p>
        </p:txBody>
      </p:sp>
      <p:grpSp>
        <p:nvGrpSpPr>
          <p:cNvPr id="345" name="Google Shape;345;p23"/>
          <p:cNvGrpSpPr/>
          <p:nvPr/>
        </p:nvGrpSpPr>
        <p:grpSpPr>
          <a:xfrm>
            <a:off x="5305014" y="3813834"/>
            <a:ext cx="428317" cy="434091"/>
            <a:chOff x="3914080" y="4747132"/>
            <a:chExt cx="657920" cy="666789"/>
          </a:xfrm>
        </p:grpSpPr>
        <p:sp>
          <p:nvSpPr>
            <p:cNvPr id="346" name="Google Shape;346;p23"/>
            <p:cNvSpPr/>
            <p:nvPr/>
          </p:nvSpPr>
          <p:spPr>
            <a:xfrm>
              <a:off x="3914080" y="4747132"/>
              <a:ext cx="657920" cy="657920"/>
            </a:xfrm>
            <a:prstGeom prst="rect">
              <a:avLst/>
            </a:prstGeom>
            <a:solidFill>
              <a:srgbClr val="ED383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47" name="Google Shape;347;p23" descr="Perfil de mujer con relleno sólido"/>
            <p:cNvPicPr preferRelativeResize="0"/>
            <p:nvPr/>
          </p:nvPicPr>
          <p:blipFill rotWithShape="1">
            <a:blip r:embed="rId5">
              <a:alphaModFix/>
            </a:blip>
            <a:srcRect/>
            <a:stretch/>
          </p:blipFill>
          <p:spPr>
            <a:xfrm>
              <a:off x="3919875" y="4767590"/>
              <a:ext cx="646331" cy="646331"/>
            </a:xfrm>
            <a:prstGeom prst="rect">
              <a:avLst/>
            </a:prstGeom>
            <a:noFill/>
            <a:ln>
              <a:noFill/>
            </a:ln>
          </p:spPr>
        </p:pic>
      </p:grpSp>
      <p:sp>
        <p:nvSpPr>
          <p:cNvPr id="348" name="Google Shape;348;p23"/>
          <p:cNvSpPr txBox="1"/>
          <p:nvPr/>
        </p:nvSpPr>
        <p:spPr>
          <a:xfrm>
            <a:off x="5729559" y="3735603"/>
            <a:ext cx="4103649"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600" b="1">
                <a:solidFill>
                  <a:schemeClr val="dk1"/>
                </a:solidFill>
                <a:latin typeface="Calibri"/>
                <a:ea typeface="Calibri"/>
                <a:cs typeface="Calibri"/>
                <a:sym typeface="Calibri"/>
              </a:rPr>
              <a:t>Yurlay Chinchilla  </a:t>
            </a:r>
            <a:endParaRPr/>
          </a:p>
          <a:p>
            <a:pPr marL="0" marR="0" lvl="0" indent="0" algn="l" rtl="0">
              <a:spcBef>
                <a:spcPts val="0"/>
              </a:spcBef>
              <a:spcAft>
                <a:spcPts val="0"/>
              </a:spcAft>
              <a:buNone/>
            </a:pPr>
            <a:r>
              <a:rPr lang="es-CO" sz="1400">
                <a:solidFill>
                  <a:schemeClr val="dk1"/>
                </a:solidFill>
                <a:latin typeface="Calibri"/>
                <a:ea typeface="Calibri"/>
                <a:cs typeface="Calibri"/>
                <a:sym typeface="Calibri"/>
              </a:rPr>
              <a:t>Contadora Pública  </a:t>
            </a:r>
            <a:endParaRPr/>
          </a:p>
        </p:txBody>
      </p:sp>
      <p:grpSp>
        <p:nvGrpSpPr>
          <p:cNvPr id="349" name="Google Shape;349;p23"/>
          <p:cNvGrpSpPr/>
          <p:nvPr/>
        </p:nvGrpSpPr>
        <p:grpSpPr>
          <a:xfrm>
            <a:off x="5305014" y="4421154"/>
            <a:ext cx="428317" cy="428317"/>
            <a:chOff x="3919874" y="4375163"/>
            <a:chExt cx="657920" cy="657920"/>
          </a:xfrm>
        </p:grpSpPr>
        <p:sp>
          <p:nvSpPr>
            <p:cNvPr id="350" name="Google Shape;350;p23"/>
            <p:cNvSpPr/>
            <p:nvPr/>
          </p:nvSpPr>
          <p:spPr>
            <a:xfrm>
              <a:off x="3919874" y="4375163"/>
              <a:ext cx="657920" cy="657920"/>
            </a:xfrm>
            <a:prstGeom prst="rect">
              <a:avLst/>
            </a:prstGeom>
            <a:solidFill>
              <a:srgbClr val="ED383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51" name="Google Shape;351;p23" descr="Perfil de hombre con relleno sólido"/>
            <p:cNvPicPr preferRelativeResize="0"/>
            <p:nvPr/>
          </p:nvPicPr>
          <p:blipFill rotWithShape="1">
            <a:blip r:embed="rId6">
              <a:alphaModFix/>
            </a:blip>
            <a:srcRect/>
            <a:stretch/>
          </p:blipFill>
          <p:spPr>
            <a:xfrm>
              <a:off x="3925669" y="4375163"/>
              <a:ext cx="646331" cy="646331"/>
            </a:xfrm>
            <a:prstGeom prst="rect">
              <a:avLst/>
            </a:prstGeom>
            <a:noFill/>
            <a:ln>
              <a:noFill/>
            </a:ln>
          </p:spPr>
        </p:pic>
      </p:grpSp>
      <p:sp>
        <p:nvSpPr>
          <p:cNvPr id="352" name="Google Shape;352;p23"/>
          <p:cNvSpPr txBox="1"/>
          <p:nvPr/>
        </p:nvSpPr>
        <p:spPr>
          <a:xfrm>
            <a:off x="5737103" y="4339151"/>
            <a:ext cx="3525532"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600" b="1">
                <a:solidFill>
                  <a:schemeClr val="dk1"/>
                </a:solidFill>
                <a:latin typeface="Calibri"/>
                <a:ea typeface="Calibri"/>
                <a:cs typeface="Calibri"/>
                <a:sym typeface="Calibri"/>
              </a:rPr>
              <a:t>Antonio Gómez Martínez   </a:t>
            </a:r>
            <a:endParaRPr/>
          </a:p>
          <a:p>
            <a:pPr marL="0" marR="0" lvl="0" indent="0" algn="l" rtl="0">
              <a:spcBef>
                <a:spcPts val="0"/>
              </a:spcBef>
              <a:spcAft>
                <a:spcPts val="0"/>
              </a:spcAft>
              <a:buNone/>
            </a:pPr>
            <a:r>
              <a:rPr lang="es-CO" sz="1400">
                <a:solidFill>
                  <a:schemeClr val="dk1"/>
                </a:solidFill>
                <a:latin typeface="Calibri"/>
                <a:ea typeface="Calibri"/>
                <a:cs typeface="Calibri"/>
                <a:sym typeface="Calibri"/>
              </a:rPr>
              <a:t>Ex - Rector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4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357" name="Google Shape;357;p24"/>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358" name="Google Shape;358;p24" descr="Interfaz de usuario gráfica, Aplicación&#10;&#10;Descripción generada automáticamente"/>
          <p:cNvPicPr preferRelativeResize="0"/>
          <p:nvPr/>
        </p:nvPicPr>
        <p:blipFill rotWithShape="1">
          <a:blip r:embed="rId4">
            <a:alphaModFix/>
          </a:blip>
          <a:srcRect r="66286"/>
          <a:stretch/>
        </p:blipFill>
        <p:spPr>
          <a:xfrm>
            <a:off x="1524000" y="736168"/>
            <a:ext cx="2751909" cy="6121832"/>
          </a:xfrm>
          <a:prstGeom prst="rect">
            <a:avLst/>
          </a:prstGeom>
          <a:noFill/>
          <a:ln>
            <a:noFill/>
          </a:ln>
        </p:spPr>
      </p:pic>
      <p:sp>
        <p:nvSpPr>
          <p:cNvPr id="359" name="Google Shape;359;p24"/>
          <p:cNvSpPr txBox="1"/>
          <p:nvPr/>
        </p:nvSpPr>
        <p:spPr>
          <a:xfrm>
            <a:off x="6192820" y="3270325"/>
            <a:ext cx="4184725"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4000" b="1" i="1">
                <a:solidFill>
                  <a:schemeClr val="dk1"/>
                </a:solidFill>
                <a:latin typeface="Calibri"/>
                <a:ea typeface="Calibri"/>
                <a:cs typeface="Calibri"/>
                <a:sym typeface="Calibri"/>
              </a:rPr>
              <a:t>¡GRACIAS!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7" name="Google Shape;97;p3"/>
          <p:cNvSpPr txBox="1">
            <a:spLocks noGrp="1"/>
          </p:cNvSpPr>
          <p:nvPr>
            <p:ph type="body" idx="1"/>
          </p:nvPr>
        </p:nvSpPr>
        <p:spPr>
          <a:xfrm>
            <a:off x="741405" y="1655805"/>
            <a:ext cx="9201665" cy="512348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4000"/>
              <a:buNone/>
            </a:pPr>
            <a:r>
              <a:rPr lang="es-CO" sz="4000">
                <a:latin typeface="Century Gothic"/>
                <a:ea typeface="Century Gothic"/>
                <a:cs typeface="Century Gothic"/>
                <a:sym typeface="Century Gothic"/>
              </a:rPr>
              <a:t>PERIODO: ENERO 01 A </a:t>
            </a:r>
            <a:endParaRPr/>
          </a:p>
          <a:p>
            <a:pPr marL="0" lvl="0" indent="0" algn="ctr" rtl="0">
              <a:lnSpc>
                <a:spcPct val="90000"/>
              </a:lnSpc>
              <a:spcBef>
                <a:spcPts val="1000"/>
              </a:spcBef>
              <a:spcAft>
                <a:spcPts val="0"/>
              </a:spcAft>
              <a:buClr>
                <a:schemeClr val="dk1"/>
              </a:buClr>
              <a:buSzPts val="4000"/>
              <a:buNone/>
            </a:pPr>
            <a:r>
              <a:rPr lang="es-CO" sz="4000">
                <a:latin typeface="Century Gothic"/>
                <a:ea typeface="Century Gothic"/>
                <a:cs typeface="Century Gothic"/>
                <a:sym typeface="Century Gothic"/>
              </a:rPr>
              <a:t>DICIEMBRE  31 DE 2025</a:t>
            </a:r>
            <a:endParaRPr/>
          </a:p>
          <a:p>
            <a:pPr marL="0" lvl="0" indent="0" algn="ctr" rtl="0">
              <a:lnSpc>
                <a:spcPct val="90000"/>
              </a:lnSpc>
              <a:spcBef>
                <a:spcPts val="1000"/>
              </a:spcBef>
              <a:spcAft>
                <a:spcPts val="0"/>
              </a:spcAft>
              <a:buClr>
                <a:schemeClr val="dk1"/>
              </a:buClr>
              <a:buSzPts val="4000"/>
              <a:buNone/>
            </a:pPr>
            <a:br>
              <a:rPr lang="es-CO" sz="4000">
                <a:latin typeface="Century Gothic"/>
                <a:ea typeface="Century Gothic"/>
                <a:cs typeface="Century Gothic"/>
                <a:sym typeface="Century Gothic"/>
              </a:rPr>
            </a:br>
            <a:r>
              <a:rPr lang="es-CO" sz="4000">
                <a:latin typeface="Century Gothic"/>
                <a:ea typeface="Century Gothic"/>
                <a:cs typeface="Century Gothic"/>
                <a:sym typeface="Century Gothic"/>
              </a:rPr>
              <a:t>Mg. ANTONIO F. GOMEZ MARTÍNEZ</a:t>
            </a:r>
            <a:br>
              <a:rPr lang="es-CO" sz="4000">
                <a:latin typeface="Century Gothic"/>
                <a:ea typeface="Century Gothic"/>
                <a:cs typeface="Century Gothic"/>
                <a:sym typeface="Century Gothic"/>
              </a:rPr>
            </a:br>
            <a:r>
              <a:rPr lang="es-CO" sz="4000">
                <a:latin typeface="Century Gothic"/>
                <a:ea typeface="Century Gothic"/>
                <a:cs typeface="Century Gothic"/>
                <a:sym typeface="Century Gothic"/>
              </a:rPr>
              <a:t>Rector</a:t>
            </a:r>
            <a:endParaRPr/>
          </a:p>
          <a:p>
            <a:pPr marL="0" lvl="0" indent="0" algn="ctr" rtl="0">
              <a:lnSpc>
                <a:spcPct val="90000"/>
              </a:lnSpc>
              <a:spcBef>
                <a:spcPts val="1000"/>
              </a:spcBef>
              <a:spcAft>
                <a:spcPts val="0"/>
              </a:spcAft>
              <a:buClr>
                <a:schemeClr val="dk1"/>
              </a:buClr>
              <a:buSzPts val="4000"/>
              <a:buNone/>
            </a:pPr>
            <a:endParaRPr sz="4000">
              <a:latin typeface="Century Gothic"/>
              <a:ea typeface="Century Gothic"/>
              <a:cs typeface="Century Gothic"/>
              <a:sym typeface="Century Gothic"/>
            </a:endParaRPr>
          </a:p>
          <a:p>
            <a:pPr marL="228600" lvl="0" indent="-228600" algn="ctr" rtl="0">
              <a:lnSpc>
                <a:spcPct val="90000"/>
              </a:lnSpc>
              <a:spcBef>
                <a:spcPts val="1000"/>
              </a:spcBef>
              <a:spcAft>
                <a:spcPts val="0"/>
              </a:spcAft>
              <a:buClr>
                <a:schemeClr val="dk1"/>
              </a:buClr>
              <a:buSzPts val="4000"/>
              <a:buNone/>
            </a:pPr>
            <a:r>
              <a:rPr lang="es-CO" sz="4000">
                <a:latin typeface="Century Gothic"/>
                <a:ea typeface="Century Gothic"/>
                <a:cs typeface="Century Gothic"/>
                <a:sym typeface="Century Gothic"/>
              </a:rPr>
              <a:t>Barrancabermeja </a:t>
            </a:r>
            <a:endParaRPr/>
          </a:p>
          <a:p>
            <a:pPr marL="228600" lvl="0" indent="-228600" algn="ctr" rtl="0">
              <a:lnSpc>
                <a:spcPct val="90000"/>
              </a:lnSpc>
              <a:spcBef>
                <a:spcPts val="1000"/>
              </a:spcBef>
              <a:spcAft>
                <a:spcPts val="0"/>
              </a:spcAft>
              <a:buClr>
                <a:schemeClr val="dk1"/>
              </a:buClr>
              <a:buSzPts val="4000"/>
              <a:buNone/>
            </a:pPr>
            <a:r>
              <a:rPr lang="es-CO" sz="4000">
                <a:latin typeface="Century Gothic"/>
                <a:ea typeface="Century Gothic"/>
                <a:cs typeface="Century Gothic"/>
                <a:sym typeface="Century Gothic"/>
              </a:rPr>
              <a:t>25 de Febrero de 2026</a:t>
            </a:r>
            <a:endParaRPr sz="4000">
              <a:latin typeface="Century Gothic"/>
              <a:ea typeface="Century Gothic"/>
              <a:cs typeface="Century Gothic"/>
              <a:sym typeface="Century Gothic"/>
            </a:endParaRPr>
          </a:p>
        </p:txBody>
      </p:sp>
      <p:sp>
        <p:nvSpPr>
          <p:cNvPr id="98" name="Google Shape;98;p3"/>
          <p:cNvSpPr txBox="1"/>
          <p:nvPr/>
        </p:nvSpPr>
        <p:spPr>
          <a:xfrm>
            <a:off x="869092" y="914852"/>
            <a:ext cx="9201665" cy="74095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000"/>
              <a:buFont typeface="Arial"/>
              <a:buNone/>
            </a:pPr>
            <a:r>
              <a:rPr lang="es-CO" sz="4000" b="1">
                <a:solidFill>
                  <a:schemeClr val="dk1"/>
                </a:solidFill>
                <a:latin typeface="Century Gothic"/>
                <a:ea typeface="Century Gothic"/>
                <a:cs typeface="Century Gothic"/>
                <a:sym typeface="Century Gothic"/>
              </a:rPr>
              <a:t>INFORME DE GESTIÓN</a:t>
            </a:r>
            <a:endParaRPr sz="4000" b="1">
              <a:solidFill>
                <a:schemeClr val="dk1"/>
              </a:solidFill>
              <a:latin typeface="Century Gothic"/>
              <a:ea typeface="Century Gothic"/>
              <a:cs typeface="Century Gothic"/>
              <a:sym typeface="Century Gothic"/>
            </a:endParaRP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4"/>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04" name="Google Shape;104;p4" descr="http://argelia-valle.gov.co/apc-aa-files/31643634333662373065323731333564/rendicion-de-cuentas.jpg"/>
          <p:cNvPicPr preferRelativeResize="0"/>
          <p:nvPr/>
        </p:nvPicPr>
        <p:blipFill rotWithShape="1">
          <a:blip r:embed="rId4">
            <a:alphaModFix/>
          </a:blip>
          <a:srcRect l="9699" t="16100" r="14224" b="12643"/>
          <a:stretch/>
        </p:blipFill>
        <p:spPr>
          <a:xfrm rot="1531380">
            <a:off x="9191644" y="4554609"/>
            <a:ext cx="1675876" cy="1563149"/>
          </a:xfrm>
          <a:prstGeom prst="rect">
            <a:avLst/>
          </a:prstGeom>
          <a:noFill/>
          <a:ln>
            <a:noFill/>
          </a:ln>
        </p:spPr>
      </p:pic>
      <p:sp>
        <p:nvSpPr>
          <p:cNvPr id="105" name="Google Shape;105;p4"/>
          <p:cNvSpPr txBox="1">
            <a:spLocks noGrp="1"/>
          </p:cNvSpPr>
          <p:nvPr>
            <p:ph type="body" idx="1"/>
          </p:nvPr>
        </p:nvSpPr>
        <p:spPr>
          <a:xfrm>
            <a:off x="833689" y="2214371"/>
            <a:ext cx="8718085" cy="411092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2800"/>
              <a:buNone/>
            </a:pPr>
            <a:r>
              <a:rPr lang="es-CO">
                <a:latin typeface="Calibri"/>
                <a:ea typeface="Calibri"/>
                <a:cs typeface="Calibri"/>
                <a:sym typeface="Calibri"/>
              </a:rPr>
              <a:t>Es un espacio de interlocución entre los funcionarios públicos y la ciudadanía cuya finalidad es generar transparencia, condiciones de confianza entre gobernantes y ciudadanos y garantizar el ejercicio del control.</a:t>
            </a:r>
            <a:endParaRPr/>
          </a:p>
          <a:p>
            <a:pPr marL="228600" lvl="0" indent="-228600" algn="just" rtl="0">
              <a:lnSpc>
                <a:spcPct val="90000"/>
              </a:lnSpc>
              <a:spcBef>
                <a:spcPts val="1000"/>
              </a:spcBef>
              <a:spcAft>
                <a:spcPts val="0"/>
              </a:spcAft>
              <a:buClr>
                <a:schemeClr val="dk1"/>
              </a:buClr>
              <a:buSzPts val="2800"/>
              <a:buNone/>
            </a:pPr>
            <a:endParaRPr>
              <a:latin typeface="Calibri"/>
              <a:ea typeface="Calibri"/>
              <a:cs typeface="Calibri"/>
              <a:sym typeface="Calibri"/>
            </a:endParaRPr>
          </a:p>
          <a:p>
            <a:pPr marL="0" lvl="0" indent="0" algn="just" rtl="0">
              <a:lnSpc>
                <a:spcPct val="90000"/>
              </a:lnSpc>
              <a:spcBef>
                <a:spcPts val="1000"/>
              </a:spcBef>
              <a:spcAft>
                <a:spcPts val="0"/>
              </a:spcAft>
              <a:buClr>
                <a:schemeClr val="dk1"/>
              </a:buClr>
              <a:buSzPts val="2800"/>
              <a:buNone/>
            </a:pPr>
            <a:r>
              <a:rPr lang="es-CO">
                <a:latin typeface="Calibri"/>
                <a:ea typeface="Calibri"/>
                <a:cs typeface="Calibri"/>
                <a:sym typeface="Calibri"/>
              </a:rPr>
              <a:t>La rendición de cuentas involucra por tanto el derecho a recibir información y la obligación correspondiente de divulgar todos los datos necesarios. Pero también implica el derecho a recibir una explicación y el deber correspondiente de justificar el ejercicio de poder</a:t>
            </a:r>
            <a:endParaRPr/>
          </a:p>
        </p:txBody>
      </p:sp>
      <p:sp>
        <p:nvSpPr>
          <p:cNvPr id="106" name="Google Shape;106;p4"/>
          <p:cNvSpPr txBox="1"/>
          <p:nvPr/>
        </p:nvSpPr>
        <p:spPr>
          <a:xfrm>
            <a:off x="350109" y="1650263"/>
            <a:ext cx="9201665" cy="74095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000"/>
              <a:buFont typeface="Arial"/>
              <a:buNone/>
            </a:pPr>
            <a:r>
              <a:rPr lang="es-CO" sz="4000" b="1">
                <a:solidFill>
                  <a:schemeClr val="dk1"/>
                </a:solidFill>
                <a:latin typeface="Century Gothic"/>
                <a:ea typeface="Century Gothic"/>
                <a:cs typeface="Century Gothic"/>
                <a:sym typeface="Century Gothic"/>
              </a:rPr>
              <a:t>¿QUÉ ES LA RENDICIÓN DE CUENTAS</a:t>
            </a:r>
            <a:endParaRPr/>
          </a:p>
          <a:p>
            <a:pPr marL="0" marR="0" lvl="0" indent="0" algn="ctr" rtl="0">
              <a:lnSpc>
                <a:spcPct val="90000"/>
              </a:lnSpc>
              <a:spcBef>
                <a:spcPts val="1000"/>
              </a:spcBef>
              <a:spcAft>
                <a:spcPts val="0"/>
              </a:spcAft>
              <a:buClr>
                <a:schemeClr val="dk1"/>
              </a:buClr>
              <a:buSzPts val="4000"/>
              <a:buFont typeface="Arial"/>
              <a:buNone/>
            </a:pPr>
            <a:endParaRPr sz="4000" b="1">
              <a:solidFill>
                <a:schemeClr val="dk1"/>
              </a:solidFill>
              <a:latin typeface="Century Gothic"/>
              <a:ea typeface="Century Gothic"/>
              <a:cs typeface="Century Gothic"/>
              <a:sym typeface="Century Gothic"/>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12" name="Google Shape;112;p5"/>
          <p:cNvSpPr/>
          <p:nvPr/>
        </p:nvSpPr>
        <p:spPr>
          <a:xfrm>
            <a:off x="1041764" y="1984918"/>
            <a:ext cx="2195506" cy="1111993"/>
          </a:xfrm>
          <a:prstGeom prst="roundRect">
            <a:avLst>
              <a:gd name="adj" fmla="val 16667"/>
            </a:avLst>
          </a:prstGeom>
          <a:solidFill>
            <a:srgbClr val="FF0000"/>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5"/>
          <p:cNvSpPr/>
          <p:nvPr/>
        </p:nvSpPr>
        <p:spPr>
          <a:xfrm>
            <a:off x="1499097" y="5209788"/>
            <a:ext cx="2147388" cy="1143008"/>
          </a:xfrm>
          <a:prstGeom prst="roundRect">
            <a:avLst>
              <a:gd name="adj" fmla="val 16667"/>
            </a:avLst>
          </a:prstGeom>
          <a:solidFill>
            <a:srgbClr val="FF0000"/>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4" name="Google Shape;114;p5"/>
          <p:cNvSpPr/>
          <p:nvPr/>
        </p:nvSpPr>
        <p:spPr>
          <a:xfrm>
            <a:off x="1036457" y="2052440"/>
            <a:ext cx="2249072"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1800" b="1">
                <a:solidFill>
                  <a:schemeClr val="dk1"/>
                </a:solidFill>
                <a:latin typeface="Calibri"/>
                <a:ea typeface="Calibri"/>
                <a:cs typeface="Calibri"/>
                <a:sym typeface="Calibri"/>
              </a:rPr>
              <a:t>PUBLICACIÓN DE INFORMACIÓN</a:t>
            </a:r>
            <a:endParaRPr/>
          </a:p>
          <a:p>
            <a:pPr marL="0" marR="0" lvl="0" indent="0" algn="ctr" rtl="0">
              <a:spcBef>
                <a:spcPts val="0"/>
              </a:spcBef>
              <a:spcAft>
                <a:spcPts val="0"/>
              </a:spcAft>
              <a:buNone/>
            </a:pPr>
            <a:r>
              <a:rPr lang="es-CO" sz="1800" b="1">
                <a:solidFill>
                  <a:schemeClr val="dk1"/>
                </a:solidFill>
                <a:latin typeface="Calibri"/>
                <a:ea typeface="Calibri"/>
                <a:cs typeface="Calibri"/>
                <a:sym typeface="Calibri"/>
              </a:rPr>
              <a:t>EN MEDIOS MASIVOS</a:t>
            </a:r>
            <a:endParaRPr sz="1800">
              <a:solidFill>
                <a:schemeClr val="dk1"/>
              </a:solidFill>
              <a:latin typeface="Calibri"/>
              <a:ea typeface="Calibri"/>
              <a:cs typeface="Calibri"/>
              <a:sym typeface="Calibri"/>
            </a:endParaRPr>
          </a:p>
        </p:txBody>
      </p:sp>
      <p:sp>
        <p:nvSpPr>
          <p:cNvPr id="115" name="Google Shape;115;p5"/>
          <p:cNvSpPr/>
          <p:nvPr/>
        </p:nvSpPr>
        <p:spPr>
          <a:xfrm>
            <a:off x="1360469" y="5336836"/>
            <a:ext cx="2357454"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1800" b="1">
                <a:solidFill>
                  <a:schemeClr val="dk1"/>
                </a:solidFill>
                <a:latin typeface="Calibri"/>
                <a:ea typeface="Calibri"/>
                <a:cs typeface="Calibri"/>
                <a:sym typeface="Calibri"/>
              </a:rPr>
              <a:t>CARTELERA CON INFORMACIÓN EN LUGARES VISIBLES</a:t>
            </a:r>
            <a:endParaRPr sz="1800">
              <a:solidFill>
                <a:schemeClr val="dk1"/>
              </a:solidFill>
              <a:latin typeface="Calibri"/>
              <a:ea typeface="Calibri"/>
              <a:cs typeface="Calibri"/>
              <a:sym typeface="Calibri"/>
            </a:endParaRPr>
          </a:p>
        </p:txBody>
      </p:sp>
      <p:pic>
        <p:nvPicPr>
          <p:cNvPr id="116" name="Google Shape;116;p5"/>
          <p:cNvPicPr preferRelativeResize="0"/>
          <p:nvPr/>
        </p:nvPicPr>
        <p:blipFill rotWithShape="1">
          <a:blip r:embed="rId4">
            <a:alphaModFix/>
          </a:blip>
          <a:srcRect/>
          <a:stretch/>
        </p:blipFill>
        <p:spPr>
          <a:xfrm>
            <a:off x="4140390" y="2276157"/>
            <a:ext cx="1855568" cy="2419418"/>
          </a:xfrm>
          <a:prstGeom prst="rect">
            <a:avLst/>
          </a:prstGeom>
          <a:noFill/>
          <a:ln>
            <a:noFill/>
          </a:ln>
        </p:spPr>
      </p:pic>
      <p:sp>
        <p:nvSpPr>
          <p:cNvPr id="117" name="Google Shape;117;p5"/>
          <p:cNvSpPr txBox="1"/>
          <p:nvPr/>
        </p:nvSpPr>
        <p:spPr>
          <a:xfrm>
            <a:off x="447792" y="895214"/>
            <a:ext cx="9201665" cy="74095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000"/>
              <a:buFont typeface="Arial"/>
              <a:buNone/>
            </a:pPr>
            <a:r>
              <a:rPr lang="es-CO" sz="4000" b="1">
                <a:solidFill>
                  <a:schemeClr val="dk1"/>
                </a:solidFill>
                <a:latin typeface="Calibri"/>
                <a:ea typeface="Calibri"/>
                <a:cs typeface="Calibri"/>
                <a:sym typeface="Calibri"/>
              </a:rPr>
              <a:t>MECANISMOS DE RENDICION </a:t>
            </a:r>
            <a:endParaRPr/>
          </a:p>
          <a:p>
            <a:pPr marL="0" marR="0" lvl="0" indent="0" algn="ctr" rtl="0">
              <a:lnSpc>
                <a:spcPct val="90000"/>
              </a:lnSpc>
              <a:spcBef>
                <a:spcPts val="1000"/>
              </a:spcBef>
              <a:spcAft>
                <a:spcPts val="0"/>
              </a:spcAft>
              <a:buClr>
                <a:schemeClr val="dk1"/>
              </a:buClr>
              <a:buSzPts val="4000"/>
              <a:buFont typeface="Arial"/>
              <a:buNone/>
            </a:pPr>
            <a:r>
              <a:rPr lang="es-CO" sz="4000" b="1">
                <a:solidFill>
                  <a:schemeClr val="dk1"/>
                </a:solidFill>
                <a:latin typeface="Calibri"/>
                <a:ea typeface="Calibri"/>
                <a:cs typeface="Calibri"/>
                <a:sym typeface="Calibri"/>
              </a:rPr>
              <a:t>DE CUENTAS</a:t>
            </a:r>
            <a:endParaRPr/>
          </a:p>
          <a:p>
            <a:pPr marL="0" marR="0" lvl="0" indent="0" algn="ctr" rtl="0">
              <a:lnSpc>
                <a:spcPct val="90000"/>
              </a:lnSpc>
              <a:spcBef>
                <a:spcPts val="1000"/>
              </a:spcBef>
              <a:spcAft>
                <a:spcPts val="0"/>
              </a:spcAft>
              <a:buClr>
                <a:schemeClr val="dk1"/>
              </a:buClr>
              <a:buSzPts val="4000"/>
              <a:buFont typeface="Arial"/>
              <a:buNone/>
            </a:pPr>
            <a:endParaRPr sz="4000" b="1">
              <a:solidFill>
                <a:schemeClr val="dk1"/>
              </a:solidFill>
              <a:latin typeface="Century Gothic"/>
              <a:ea typeface="Century Gothic"/>
              <a:cs typeface="Century Gothic"/>
              <a:sym typeface="Century Gothic"/>
            </a:endParaRPr>
          </a:p>
          <a:p>
            <a:pPr marL="0" marR="0" lvl="0" indent="0" algn="ctr" rtl="0">
              <a:lnSpc>
                <a:spcPct val="90000"/>
              </a:lnSpc>
              <a:spcBef>
                <a:spcPts val="1000"/>
              </a:spcBef>
              <a:spcAft>
                <a:spcPts val="0"/>
              </a:spcAft>
              <a:buClr>
                <a:schemeClr val="dk1"/>
              </a:buClr>
              <a:buSzPts val="4000"/>
              <a:buFont typeface="Arial"/>
              <a:buNone/>
            </a:pPr>
            <a:endParaRPr sz="4000" b="1">
              <a:solidFill>
                <a:schemeClr val="dk1"/>
              </a:solidFill>
              <a:latin typeface="Century Gothic"/>
              <a:ea typeface="Century Gothic"/>
              <a:cs typeface="Century Gothic"/>
              <a:sym typeface="Century Gothic"/>
            </a:endParaRPr>
          </a:p>
        </p:txBody>
      </p:sp>
      <p:sp>
        <p:nvSpPr>
          <p:cNvPr id="118" name="Google Shape;118;p5"/>
          <p:cNvSpPr/>
          <p:nvPr/>
        </p:nvSpPr>
        <p:spPr>
          <a:xfrm>
            <a:off x="1041764" y="3475866"/>
            <a:ext cx="2147388" cy="1143008"/>
          </a:xfrm>
          <a:prstGeom prst="roundRect">
            <a:avLst>
              <a:gd name="adj" fmla="val 16667"/>
            </a:avLst>
          </a:prstGeom>
          <a:solidFill>
            <a:srgbClr val="FF0000"/>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5"/>
          <p:cNvSpPr/>
          <p:nvPr/>
        </p:nvSpPr>
        <p:spPr>
          <a:xfrm>
            <a:off x="984072" y="3485866"/>
            <a:ext cx="2195506"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1800" b="1">
                <a:solidFill>
                  <a:schemeClr val="dk1"/>
                </a:solidFill>
                <a:latin typeface="Calibri"/>
                <a:ea typeface="Calibri"/>
                <a:cs typeface="Calibri"/>
                <a:sym typeface="Calibri"/>
              </a:rPr>
              <a:t>PUBLICACIÓN IMPRESA</a:t>
            </a:r>
            <a:endParaRPr/>
          </a:p>
          <a:p>
            <a:pPr marL="0" marR="0" lvl="0" indent="0" algn="ctr" rtl="0">
              <a:spcBef>
                <a:spcPts val="0"/>
              </a:spcBef>
              <a:spcAft>
                <a:spcPts val="0"/>
              </a:spcAft>
              <a:buNone/>
            </a:pPr>
            <a:r>
              <a:rPr lang="es-CO" sz="1800" b="1">
                <a:solidFill>
                  <a:schemeClr val="dk1"/>
                </a:solidFill>
                <a:latin typeface="Calibri"/>
                <a:ea typeface="Calibri"/>
                <a:cs typeface="Calibri"/>
                <a:sym typeface="Calibri"/>
              </a:rPr>
              <a:t>EN MEDIOS MASIVOS</a:t>
            </a:r>
            <a:endParaRPr sz="1800">
              <a:solidFill>
                <a:schemeClr val="dk1"/>
              </a:solidFill>
              <a:latin typeface="Calibri"/>
              <a:ea typeface="Calibri"/>
              <a:cs typeface="Calibri"/>
              <a:sym typeface="Calibri"/>
            </a:endParaRPr>
          </a:p>
        </p:txBody>
      </p:sp>
      <p:sp>
        <p:nvSpPr>
          <p:cNvPr id="120" name="Google Shape;120;p5"/>
          <p:cNvSpPr/>
          <p:nvPr/>
        </p:nvSpPr>
        <p:spPr>
          <a:xfrm>
            <a:off x="4568648" y="5287315"/>
            <a:ext cx="2147388" cy="1143008"/>
          </a:xfrm>
          <a:prstGeom prst="roundRect">
            <a:avLst>
              <a:gd name="adj" fmla="val 16667"/>
            </a:avLst>
          </a:prstGeom>
          <a:solidFill>
            <a:srgbClr val="FF0000"/>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1" name="Google Shape;121;p5"/>
          <p:cNvSpPr txBox="1"/>
          <p:nvPr/>
        </p:nvSpPr>
        <p:spPr>
          <a:xfrm>
            <a:off x="4501458" y="5326536"/>
            <a:ext cx="2214578"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2000" b="1">
                <a:solidFill>
                  <a:schemeClr val="dk1"/>
                </a:solidFill>
                <a:latin typeface="Calibri"/>
                <a:ea typeface="Calibri"/>
                <a:cs typeface="Calibri"/>
                <a:sym typeface="Calibri"/>
              </a:rPr>
              <a:t>AUDIENCIA PUBLICA PRESENCIAL</a:t>
            </a:r>
            <a:endParaRPr/>
          </a:p>
        </p:txBody>
      </p:sp>
      <p:sp>
        <p:nvSpPr>
          <p:cNvPr id="122" name="Google Shape;122;p5"/>
          <p:cNvSpPr/>
          <p:nvPr/>
        </p:nvSpPr>
        <p:spPr>
          <a:xfrm>
            <a:off x="7319512" y="5195403"/>
            <a:ext cx="2510931" cy="1143008"/>
          </a:xfrm>
          <a:prstGeom prst="roundRect">
            <a:avLst>
              <a:gd name="adj" fmla="val 16667"/>
            </a:avLst>
          </a:prstGeom>
          <a:solidFill>
            <a:srgbClr val="FF0000"/>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3" name="Google Shape;123;p5"/>
          <p:cNvSpPr txBox="1"/>
          <p:nvPr/>
        </p:nvSpPr>
        <p:spPr>
          <a:xfrm>
            <a:off x="7319512" y="5259076"/>
            <a:ext cx="2375976"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2000" b="1">
                <a:solidFill>
                  <a:schemeClr val="dk1"/>
                </a:solidFill>
                <a:latin typeface="Calibri"/>
                <a:ea typeface="Calibri"/>
                <a:cs typeface="Calibri"/>
                <a:sym typeface="Calibri"/>
              </a:rPr>
              <a:t>AUDIENCIA PUBLICA CON EL APOYO DE LAS TIC</a:t>
            </a:r>
            <a:endParaRPr/>
          </a:p>
        </p:txBody>
      </p:sp>
      <p:sp>
        <p:nvSpPr>
          <p:cNvPr id="124" name="Google Shape;124;p5"/>
          <p:cNvSpPr/>
          <p:nvPr/>
        </p:nvSpPr>
        <p:spPr>
          <a:xfrm>
            <a:off x="6996677" y="3743413"/>
            <a:ext cx="2824192" cy="1143008"/>
          </a:xfrm>
          <a:prstGeom prst="roundRect">
            <a:avLst>
              <a:gd name="adj" fmla="val 16667"/>
            </a:avLst>
          </a:prstGeom>
          <a:solidFill>
            <a:srgbClr val="FF0000"/>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5" name="Google Shape;125;p5"/>
          <p:cNvSpPr txBox="1"/>
          <p:nvPr/>
        </p:nvSpPr>
        <p:spPr>
          <a:xfrm>
            <a:off x="7006251" y="3755574"/>
            <a:ext cx="2643206"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1800" b="1">
                <a:solidFill>
                  <a:schemeClr val="dk1"/>
                </a:solidFill>
                <a:latin typeface="Calibri"/>
                <a:ea typeface="Calibri"/>
                <a:cs typeface="Calibri"/>
                <a:sym typeface="Calibri"/>
              </a:rPr>
              <a:t>FLUJO DE INFORMACION CONTINUA CON ORGANIZACIONES DE CONTROL</a:t>
            </a:r>
            <a:endParaRPr/>
          </a:p>
        </p:txBody>
      </p:sp>
      <p:sp>
        <p:nvSpPr>
          <p:cNvPr id="126" name="Google Shape;126;p5"/>
          <p:cNvSpPr/>
          <p:nvPr/>
        </p:nvSpPr>
        <p:spPr>
          <a:xfrm>
            <a:off x="6599979" y="2082352"/>
            <a:ext cx="2824192" cy="1244446"/>
          </a:xfrm>
          <a:prstGeom prst="roundRect">
            <a:avLst>
              <a:gd name="adj" fmla="val 16667"/>
            </a:avLst>
          </a:prstGeom>
          <a:solidFill>
            <a:srgbClr val="FF0000"/>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7" name="Google Shape;127;p5"/>
          <p:cNvSpPr/>
          <p:nvPr/>
        </p:nvSpPr>
        <p:spPr>
          <a:xfrm>
            <a:off x="6568945" y="2108220"/>
            <a:ext cx="2795093"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1800" b="1">
                <a:solidFill>
                  <a:schemeClr val="dk1"/>
                </a:solidFill>
                <a:latin typeface="Calibri"/>
                <a:ea typeface="Calibri"/>
                <a:cs typeface="Calibri"/>
                <a:sym typeface="Calibri"/>
              </a:rPr>
              <a:t>INFORMACIÓN DISPONIBLE PAGINA EN INTERNET AGENDA DE CONECTIVIDAD  </a:t>
            </a:r>
            <a:endParaRPr sz="18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6"/>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33" name="Google Shape;133;p6"/>
          <p:cNvSpPr txBox="1">
            <a:spLocks noGrp="1"/>
          </p:cNvSpPr>
          <p:nvPr>
            <p:ph type="body" idx="1"/>
          </p:nvPr>
        </p:nvSpPr>
        <p:spPr>
          <a:xfrm>
            <a:off x="1634892" y="2272027"/>
            <a:ext cx="7998060" cy="4248472"/>
          </a:xfrm>
          <a:prstGeom prst="rect">
            <a:avLst/>
          </a:prstGeom>
          <a:noFill/>
          <a:ln>
            <a:noFill/>
          </a:ln>
        </p:spPr>
        <p:txBody>
          <a:bodyPr spcFirstLastPara="1" wrap="square" lIns="91425" tIns="45700" rIns="91425" bIns="45700" anchor="t" anchorCtr="0">
            <a:normAutofit/>
          </a:bodyPr>
          <a:lstStyle/>
          <a:p>
            <a:pPr marL="514350" lvl="0" indent="-514350" algn="just" rtl="0">
              <a:lnSpc>
                <a:spcPct val="110000"/>
              </a:lnSpc>
              <a:spcBef>
                <a:spcPts val="0"/>
              </a:spcBef>
              <a:spcAft>
                <a:spcPts val="0"/>
              </a:spcAft>
              <a:buClr>
                <a:schemeClr val="dk1"/>
              </a:buClr>
              <a:buSzPts val="2500"/>
              <a:buFont typeface="Calibri"/>
              <a:buAutoNum type="arabicPeriod"/>
            </a:pPr>
            <a:r>
              <a:rPr lang="es-CO" sz="2500" b="1"/>
              <a:t> </a:t>
            </a:r>
            <a:r>
              <a:rPr lang="es-CO" sz="2500"/>
              <a:t>Fortalecer el sentido de lo público.</a:t>
            </a:r>
            <a:endParaRPr/>
          </a:p>
          <a:p>
            <a:pPr marL="514350" lvl="0" indent="-514350" algn="just" rtl="0">
              <a:lnSpc>
                <a:spcPct val="110000"/>
              </a:lnSpc>
              <a:spcBef>
                <a:spcPts val="1000"/>
              </a:spcBef>
              <a:spcAft>
                <a:spcPts val="0"/>
              </a:spcAft>
              <a:buClr>
                <a:schemeClr val="dk1"/>
              </a:buClr>
              <a:buSzPts val="2500"/>
              <a:buFont typeface="Calibri"/>
              <a:buAutoNum type="arabicPeriod"/>
            </a:pPr>
            <a:r>
              <a:rPr lang="es-CO" sz="2500"/>
              <a:t>Recuperar la legitimidad para las   	instituciones 	del estado.</a:t>
            </a:r>
            <a:endParaRPr/>
          </a:p>
          <a:p>
            <a:pPr marL="514350" lvl="0" indent="-514350" algn="just" rtl="0">
              <a:lnSpc>
                <a:spcPct val="110000"/>
              </a:lnSpc>
              <a:spcBef>
                <a:spcPts val="1000"/>
              </a:spcBef>
              <a:spcAft>
                <a:spcPts val="0"/>
              </a:spcAft>
              <a:buClr>
                <a:schemeClr val="dk1"/>
              </a:buClr>
              <a:buSzPts val="2500"/>
              <a:buFont typeface="Calibri"/>
              <a:buAutoNum type="arabicPeriod"/>
            </a:pPr>
            <a:r>
              <a:rPr lang="es-CO" sz="2500"/>
              <a:t>Facilitar el ejercicio del control social a la 	gestión pública.</a:t>
            </a:r>
            <a:endParaRPr/>
          </a:p>
          <a:p>
            <a:pPr marL="514350" lvl="0" indent="-514350" algn="just" rtl="0">
              <a:lnSpc>
                <a:spcPct val="110000"/>
              </a:lnSpc>
              <a:spcBef>
                <a:spcPts val="1000"/>
              </a:spcBef>
              <a:spcAft>
                <a:spcPts val="0"/>
              </a:spcAft>
              <a:buClr>
                <a:schemeClr val="dk1"/>
              </a:buClr>
              <a:buSzPts val="2500"/>
              <a:buFont typeface="Calibri"/>
              <a:buAutoNum type="arabicPeriod"/>
            </a:pPr>
            <a:r>
              <a:rPr lang="es-CO" sz="2500"/>
              <a:t>Contribuir al desarrollo de los principios constitucionales de transparencia, 	responsabilidad, eficacia, eficiencia e 	imparcialidad 	y participación ciudadana en 	el manejo de los 	recursos públicos.</a:t>
            </a:r>
            <a:endParaRPr/>
          </a:p>
        </p:txBody>
      </p:sp>
      <p:sp>
        <p:nvSpPr>
          <p:cNvPr id="134" name="Google Shape;134;p6"/>
          <p:cNvSpPr txBox="1"/>
          <p:nvPr/>
        </p:nvSpPr>
        <p:spPr>
          <a:xfrm>
            <a:off x="447792" y="895214"/>
            <a:ext cx="9201665" cy="122191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9600"/>
              <a:buFont typeface="Arial"/>
              <a:buNone/>
            </a:pPr>
            <a:r>
              <a:rPr lang="es-CO" sz="9600" b="1">
                <a:solidFill>
                  <a:schemeClr val="dk1"/>
                </a:solidFill>
                <a:latin typeface="Calibri"/>
                <a:ea typeface="Calibri"/>
                <a:cs typeface="Calibri"/>
                <a:sym typeface="Calibri"/>
              </a:rPr>
              <a:t>OBJETIVOS</a:t>
            </a:r>
            <a:endParaRPr/>
          </a:p>
          <a:p>
            <a:pPr marL="0" marR="0" lvl="0" indent="0" algn="ctr" rtl="0">
              <a:lnSpc>
                <a:spcPct val="90000"/>
              </a:lnSpc>
              <a:spcBef>
                <a:spcPts val="1000"/>
              </a:spcBef>
              <a:spcAft>
                <a:spcPts val="0"/>
              </a:spcAft>
              <a:buClr>
                <a:schemeClr val="dk1"/>
              </a:buClr>
              <a:buSzPts val="9600"/>
              <a:buFont typeface="Arial"/>
              <a:buNone/>
            </a:pPr>
            <a:endParaRPr sz="9600" b="1">
              <a:solidFill>
                <a:schemeClr val="dk1"/>
              </a:solidFill>
              <a:latin typeface="Century Gothic"/>
              <a:ea typeface="Century Gothic"/>
              <a:cs typeface="Century Gothic"/>
              <a:sym typeface="Century Gothic"/>
            </a:endParaRPr>
          </a:p>
          <a:p>
            <a:pPr marL="0" marR="0" lvl="0" indent="0" algn="ctr" rtl="0">
              <a:lnSpc>
                <a:spcPct val="90000"/>
              </a:lnSpc>
              <a:spcBef>
                <a:spcPts val="1000"/>
              </a:spcBef>
              <a:spcAft>
                <a:spcPts val="0"/>
              </a:spcAft>
              <a:buClr>
                <a:schemeClr val="dk1"/>
              </a:buClr>
              <a:buSzPts val="9600"/>
              <a:buFont typeface="Arial"/>
              <a:buNone/>
            </a:pPr>
            <a:endParaRPr sz="9600" b="1">
              <a:solidFill>
                <a:schemeClr val="dk1"/>
              </a:solidFill>
              <a:latin typeface="Century Gothic"/>
              <a:ea typeface="Century Gothic"/>
              <a:cs typeface="Century Gothic"/>
              <a:sym typeface="Century Gothic"/>
            </a:endParaRPr>
          </a:p>
        </p:txBody>
      </p:sp>
    </p:spTree>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40" name="Google Shape;140;p7"/>
          <p:cNvSpPr txBox="1">
            <a:spLocks noGrp="1"/>
          </p:cNvSpPr>
          <p:nvPr>
            <p:ph type="body" idx="1"/>
          </p:nvPr>
        </p:nvSpPr>
        <p:spPr>
          <a:xfrm>
            <a:off x="1045053" y="5100630"/>
            <a:ext cx="8543790" cy="975000"/>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chemeClr val="dk1"/>
              </a:buClr>
              <a:buSzPts val="2400"/>
              <a:buNone/>
            </a:pPr>
            <a:r>
              <a:rPr lang="es-CO" sz="2400">
                <a:latin typeface="Calibri"/>
                <a:ea typeface="Calibri"/>
                <a:cs typeface="Calibri"/>
                <a:sym typeface="Calibri"/>
              </a:rPr>
              <a:t>Adicional a ello se encuentra fundamentada en Numeral 4 del artículo 19 del Decreto 4791 del 19 de diciembre de 2008 emanado de Ministerio de Educación Nacional.</a:t>
            </a:r>
            <a:endParaRPr/>
          </a:p>
        </p:txBody>
      </p:sp>
      <p:sp>
        <p:nvSpPr>
          <p:cNvPr id="141" name="Google Shape;141;p7" descr="http://www.dforceblog.com/wp-content/uploads/2010/07/legislacion-ambiental.jpg"/>
          <p:cNvSpPr/>
          <p:nvPr/>
        </p:nvSpPr>
        <p:spPr>
          <a:xfrm>
            <a:off x="1587500" y="-136525"/>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2" name="Google Shape;142;p7" descr="http://www.dforceblog.com/wp-content/uploads/2010/07/legislacion-ambiental.jpg"/>
          <p:cNvSpPr/>
          <p:nvPr/>
        </p:nvSpPr>
        <p:spPr>
          <a:xfrm>
            <a:off x="1587500" y="-136525"/>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3" name="Google Shape;143;p7"/>
          <p:cNvSpPr txBox="1"/>
          <p:nvPr/>
        </p:nvSpPr>
        <p:spPr>
          <a:xfrm>
            <a:off x="960917" y="4191977"/>
            <a:ext cx="8333556"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CO" sz="2400">
                <a:solidFill>
                  <a:schemeClr val="dk1"/>
                </a:solidFill>
                <a:latin typeface="Calibri"/>
                <a:ea typeface="Calibri"/>
                <a:cs typeface="Calibri"/>
                <a:sym typeface="Calibri"/>
              </a:rPr>
              <a:t>Ahora bien, La rendición de cuentas está respaldada jurídicamente en el artículo 48 de la </a:t>
            </a:r>
            <a:r>
              <a:rPr lang="es-CO" sz="2400" b="1"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ley 1757 de 2015</a:t>
            </a:r>
            <a:r>
              <a:rPr lang="es-CO" sz="2400">
                <a:solidFill>
                  <a:schemeClr val="dk1"/>
                </a:solidFill>
                <a:latin typeface="Calibri"/>
                <a:ea typeface="Calibri"/>
                <a:cs typeface="Calibri"/>
                <a:sym typeface="Calibri"/>
              </a:rPr>
              <a:t>,</a:t>
            </a:r>
            <a:endParaRPr sz="2400">
              <a:solidFill>
                <a:schemeClr val="dk1"/>
              </a:solidFill>
              <a:latin typeface="Calibri"/>
              <a:ea typeface="Calibri"/>
              <a:cs typeface="Calibri"/>
              <a:sym typeface="Calibri"/>
            </a:endParaRPr>
          </a:p>
        </p:txBody>
      </p:sp>
      <p:sp>
        <p:nvSpPr>
          <p:cNvPr id="144" name="Google Shape;144;p7"/>
          <p:cNvSpPr txBox="1"/>
          <p:nvPr/>
        </p:nvSpPr>
        <p:spPr>
          <a:xfrm>
            <a:off x="960917" y="1883653"/>
            <a:ext cx="8434168" cy="23083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CO" sz="2400">
                <a:solidFill>
                  <a:schemeClr val="dk1"/>
                </a:solidFill>
                <a:latin typeface="Calibri"/>
                <a:ea typeface="Calibri"/>
                <a:cs typeface="Calibri"/>
                <a:sym typeface="Calibri"/>
              </a:rPr>
              <a:t>El documento Conpes 3654 del 12 de abril de 2010, señala que la rendición de cuentas es una expresión de control social, que comprende acciones de petición de información y de explicaciones, así como la evaluación de la gestión, y que busca la transparencia de la gestión de la administración pública para logar la adopción de los principios de Buen Gobierno</a:t>
            </a:r>
            <a:endParaRPr sz="2400">
              <a:solidFill>
                <a:schemeClr val="dk1"/>
              </a:solidFill>
              <a:latin typeface="Calibri"/>
              <a:ea typeface="Calibri"/>
              <a:cs typeface="Calibri"/>
              <a:sym typeface="Calibri"/>
            </a:endParaRPr>
          </a:p>
        </p:txBody>
      </p:sp>
      <p:sp>
        <p:nvSpPr>
          <p:cNvPr id="145" name="Google Shape;145;p7"/>
          <p:cNvSpPr txBox="1"/>
          <p:nvPr/>
        </p:nvSpPr>
        <p:spPr>
          <a:xfrm>
            <a:off x="149997" y="1032979"/>
            <a:ext cx="9201665" cy="122191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6600"/>
              <a:buFont typeface="Arial"/>
              <a:buNone/>
            </a:pPr>
            <a:r>
              <a:rPr lang="es-CO" sz="6600" b="1">
                <a:solidFill>
                  <a:schemeClr val="dk1"/>
                </a:solidFill>
                <a:latin typeface="Calibri"/>
                <a:ea typeface="Calibri"/>
                <a:cs typeface="Calibri"/>
                <a:sym typeface="Calibri"/>
              </a:rPr>
              <a:t>FUNDAMENTO LEGAL</a:t>
            </a:r>
            <a:endParaRPr sz="6600" b="1">
              <a:solidFill>
                <a:schemeClr val="dk1"/>
              </a:solidFill>
              <a:latin typeface="Century Gothic"/>
              <a:ea typeface="Century Gothic"/>
              <a:cs typeface="Century Gothic"/>
              <a:sym typeface="Century Gothic"/>
            </a:endParaRPr>
          </a:p>
          <a:p>
            <a:pPr marL="0" marR="0" lvl="0" indent="0" algn="ctr" rtl="0">
              <a:lnSpc>
                <a:spcPct val="90000"/>
              </a:lnSpc>
              <a:spcBef>
                <a:spcPts val="1000"/>
              </a:spcBef>
              <a:spcAft>
                <a:spcPts val="0"/>
              </a:spcAft>
              <a:buClr>
                <a:schemeClr val="dk1"/>
              </a:buClr>
              <a:buSzPts val="6600"/>
              <a:buFont typeface="Arial"/>
              <a:buNone/>
            </a:pPr>
            <a:endParaRPr sz="6600" b="1">
              <a:solidFill>
                <a:schemeClr val="dk1"/>
              </a:solidFill>
              <a:latin typeface="Century Gothic"/>
              <a:ea typeface="Century Gothic"/>
              <a:cs typeface="Century Gothic"/>
              <a:sym typeface="Century Gothic"/>
            </a:endParaRPr>
          </a:p>
        </p:txBody>
      </p:sp>
    </p:spTree>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8"/>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51" name="Google Shape;151;p8" descr="Imagen que contiene Interfaz de usuario gráfica&#10;&#10;Descripción generada automáticamente"/>
          <p:cNvPicPr preferRelativeResize="0"/>
          <p:nvPr/>
        </p:nvPicPr>
        <p:blipFill rotWithShape="1">
          <a:blip r:embed="rId4">
            <a:alphaModFix/>
          </a:blip>
          <a:srcRect r="66537"/>
          <a:stretch/>
        </p:blipFill>
        <p:spPr>
          <a:xfrm>
            <a:off x="1535588" y="691978"/>
            <a:ext cx="2751092" cy="6166022"/>
          </a:xfrm>
          <a:prstGeom prst="rect">
            <a:avLst/>
          </a:prstGeom>
          <a:noFill/>
          <a:ln>
            <a:noFill/>
          </a:ln>
        </p:spPr>
      </p:pic>
      <p:sp>
        <p:nvSpPr>
          <p:cNvPr id="152" name="Google Shape;152;p8"/>
          <p:cNvSpPr txBox="1"/>
          <p:nvPr/>
        </p:nvSpPr>
        <p:spPr>
          <a:xfrm>
            <a:off x="5293112" y="2795603"/>
            <a:ext cx="4861932" cy="92333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s-CO" sz="1800">
                <a:solidFill>
                  <a:schemeClr val="dk1"/>
                </a:solidFill>
                <a:latin typeface="Calibri"/>
                <a:ea typeface="Calibri"/>
                <a:cs typeface="Calibri"/>
                <a:sym typeface="Calibri"/>
              </a:rPr>
              <a:t>PALABRAS DE </a:t>
            </a:r>
            <a:r>
              <a:rPr lang="es-CO" sz="1800" b="1">
                <a:solidFill>
                  <a:schemeClr val="dk1"/>
                </a:solidFill>
                <a:latin typeface="Calibri"/>
                <a:ea typeface="Calibri"/>
                <a:cs typeface="Calibri"/>
                <a:sym typeface="Calibri"/>
              </a:rPr>
              <a:t>APERTURA</a:t>
            </a:r>
            <a:r>
              <a:rPr lang="es-CO" sz="1800">
                <a:solidFill>
                  <a:schemeClr val="dk1"/>
                </a:solidFill>
                <a:latin typeface="Calibri"/>
                <a:ea typeface="Calibri"/>
                <a:cs typeface="Calibri"/>
                <a:sym typeface="Calibri"/>
              </a:rPr>
              <a:t> </a:t>
            </a:r>
            <a:endParaRPr/>
          </a:p>
          <a:p>
            <a:pPr marL="285750" marR="0" lvl="0" indent="-285750" algn="l" rtl="0">
              <a:spcBef>
                <a:spcPts val="0"/>
              </a:spcBef>
              <a:spcAft>
                <a:spcPts val="0"/>
              </a:spcAft>
              <a:buClr>
                <a:schemeClr val="dk1"/>
              </a:buClr>
              <a:buSzPts val="1800"/>
              <a:buFont typeface="Arial"/>
              <a:buChar char="•"/>
            </a:pPr>
            <a:r>
              <a:rPr lang="es-CO" sz="1800">
                <a:solidFill>
                  <a:schemeClr val="dk1"/>
                </a:solidFill>
                <a:latin typeface="Calibri"/>
                <a:ea typeface="Calibri"/>
                <a:cs typeface="Calibri"/>
                <a:sym typeface="Calibri"/>
              </a:rPr>
              <a:t>RESEÑA </a:t>
            </a:r>
            <a:r>
              <a:rPr lang="es-CO" sz="1800" b="1">
                <a:solidFill>
                  <a:schemeClr val="dk1"/>
                </a:solidFill>
                <a:latin typeface="Calibri"/>
                <a:ea typeface="Calibri"/>
                <a:cs typeface="Calibri"/>
                <a:sym typeface="Calibri"/>
              </a:rPr>
              <a:t>HISTÓRICA</a:t>
            </a:r>
            <a:r>
              <a:rPr lang="es-CO" sz="1800">
                <a:solidFill>
                  <a:schemeClr val="dk1"/>
                </a:solidFill>
                <a:latin typeface="Calibri"/>
                <a:ea typeface="Calibri"/>
                <a:cs typeface="Calibri"/>
                <a:sym typeface="Calibri"/>
              </a:rPr>
              <a:t> </a:t>
            </a:r>
            <a:endParaRPr/>
          </a:p>
          <a:p>
            <a:pPr marL="285750" marR="0" lvl="0" indent="-285750" algn="l" rtl="0">
              <a:spcBef>
                <a:spcPts val="0"/>
              </a:spcBef>
              <a:spcAft>
                <a:spcPts val="0"/>
              </a:spcAft>
              <a:buClr>
                <a:schemeClr val="dk1"/>
              </a:buClr>
              <a:buSzPts val="1800"/>
              <a:buFont typeface="Arial"/>
              <a:buChar char="•"/>
            </a:pPr>
            <a:r>
              <a:rPr lang="es-CO" sz="1800" b="1">
                <a:solidFill>
                  <a:schemeClr val="dk1"/>
                </a:solidFill>
                <a:latin typeface="Calibri"/>
                <a:ea typeface="Calibri"/>
                <a:cs typeface="Calibri"/>
                <a:sym typeface="Calibri"/>
              </a:rPr>
              <a:t>MISIÓN </a:t>
            </a:r>
            <a:r>
              <a:rPr lang="es-CO" sz="1800">
                <a:solidFill>
                  <a:schemeClr val="dk1"/>
                </a:solidFill>
                <a:latin typeface="Calibri"/>
                <a:ea typeface="Calibri"/>
                <a:cs typeface="Calibri"/>
                <a:sym typeface="Calibri"/>
              </a:rPr>
              <a:t>Y </a:t>
            </a:r>
            <a:r>
              <a:rPr lang="es-CO" sz="1800" b="1">
                <a:solidFill>
                  <a:schemeClr val="dk1"/>
                </a:solidFill>
                <a:latin typeface="Calibri"/>
                <a:ea typeface="Calibri"/>
                <a:cs typeface="Calibri"/>
                <a:sym typeface="Calibri"/>
              </a:rPr>
              <a:t>VISIÓN</a:t>
            </a:r>
            <a:r>
              <a:rPr lang="es-CO" sz="1800">
                <a:solidFill>
                  <a:schemeClr val="dk1"/>
                </a:solidFill>
                <a:latin typeface="Calibri"/>
                <a:ea typeface="Calibri"/>
                <a:cs typeface="Calibri"/>
                <a:sym typeface="Calibri"/>
              </a:rPr>
              <a:t> </a:t>
            </a:r>
            <a:endParaRPr/>
          </a:p>
        </p:txBody>
      </p:sp>
      <p:sp>
        <p:nvSpPr>
          <p:cNvPr id="153" name="Google Shape;153;p8"/>
          <p:cNvSpPr txBox="1"/>
          <p:nvPr/>
        </p:nvSpPr>
        <p:spPr>
          <a:xfrm>
            <a:off x="5906432" y="4375164"/>
            <a:ext cx="4103649"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1800" b="1" i="1">
                <a:solidFill>
                  <a:schemeClr val="dk1"/>
                </a:solidFill>
                <a:latin typeface="Calibri"/>
                <a:ea typeface="Calibri"/>
                <a:cs typeface="Calibri"/>
                <a:sym typeface="Calibri"/>
              </a:rPr>
              <a:t>Oscar Julio Briñez Bersinger. </a:t>
            </a:r>
            <a:endParaRPr/>
          </a:p>
          <a:p>
            <a:pPr marL="0" marR="0" lvl="0" indent="0" algn="ctr" rtl="0">
              <a:spcBef>
                <a:spcPts val="0"/>
              </a:spcBef>
              <a:spcAft>
                <a:spcPts val="0"/>
              </a:spcAft>
              <a:buNone/>
            </a:pPr>
            <a:r>
              <a:rPr lang="es-CO" sz="1800">
                <a:solidFill>
                  <a:schemeClr val="dk1"/>
                </a:solidFill>
                <a:latin typeface="Calibri"/>
                <a:ea typeface="Calibri"/>
                <a:cs typeface="Calibri"/>
                <a:sym typeface="Calibri"/>
              </a:rPr>
              <a:t>Rector</a:t>
            </a:r>
            <a:endParaRPr/>
          </a:p>
        </p:txBody>
      </p:sp>
      <p:grpSp>
        <p:nvGrpSpPr>
          <p:cNvPr id="154" name="Google Shape;154;p8"/>
          <p:cNvGrpSpPr/>
          <p:nvPr/>
        </p:nvGrpSpPr>
        <p:grpSpPr>
          <a:xfrm>
            <a:off x="5438080" y="4363574"/>
            <a:ext cx="657920" cy="657920"/>
            <a:chOff x="3914080" y="4363574"/>
            <a:chExt cx="657920" cy="657920"/>
          </a:xfrm>
        </p:grpSpPr>
        <p:sp>
          <p:nvSpPr>
            <p:cNvPr id="155" name="Google Shape;155;p8"/>
            <p:cNvSpPr/>
            <p:nvPr/>
          </p:nvSpPr>
          <p:spPr>
            <a:xfrm>
              <a:off x="3914080" y="4363574"/>
              <a:ext cx="657920" cy="657920"/>
            </a:xfrm>
            <a:prstGeom prst="rect">
              <a:avLst/>
            </a:prstGeom>
            <a:solidFill>
              <a:srgbClr val="ED383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6" name="Google Shape;156;p8" descr="Perfil de hombre con relleno sólido"/>
            <p:cNvPicPr preferRelativeResize="0"/>
            <p:nvPr/>
          </p:nvPicPr>
          <p:blipFill rotWithShape="1">
            <a:blip r:embed="rId5">
              <a:alphaModFix/>
            </a:blip>
            <a:srcRect/>
            <a:stretch/>
          </p:blipFill>
          <p:spPr>
            <a:xfrm>
              <a:off x="3925669" y="4370089"/>
              <a:ext cx="646331" cy="646331"/>
            </a:xfrm>
            <a:prstGeom prst="rect">
              <a:avLst/>
            </a:prstGeom>
            <a:noFill/>
            <a:ln>
              <a:noFill/>
            </a:ln>
          </p:spPr>
        </p:pic>
      </p:grpSp>
      <p:sp>
        <p:nvSpPr>
          <p:cNvPr id="157" name="Google Shape;157;p8"/>
          <p:cNvSpPr txBox="1"/>
          <p:nvPr/>
        </p:nvSpPr>
        <p:spPr>
          <a:xfrm>
            <a:off x="1676151" y="2892762"/>
            <a:ext cx="2664070" cy="42473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9000" b="1">
                <a:solidFill>
                  <a:schemeClr val="lt1"/>
                </a:solidFill>
                <a:latin typeface="Calibri"/>
                <a:ea typeface="Calibri"/>
                <a:cs typeface="Calibri"/>
                <a:sym typeface="Calibri"/>
              </a:rPr>
              <a:t>BIENVENIDOS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9"/>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3" name="Google Shape;163;p9"/>
          <p:cNvSpPr txBox="1">
            <a:spLocks noGrp="1"/>
          </p:cNvSpPr>
          <p:nvPr>
            <p:ph type="body" idx="1"/>
          </p:nvPr>
        </p:nvSpPr>
        <p:spPr>
          <a:xfrm>
            <a:off x="1315457" y="2049037"/>
            <a:ext cx="7056784" cy="3932161"/>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2400"/>
              <a:buNone/>
            </a:pPr>
            <a:r>
              <a:rPr lang="es-CO" sz="2400"/>
              <a:t>Se da funcionamiento a este establecimiento el 16 de febrero del año 1963 según resolución 2499, iniciando sus labores educativas arrendadas en una vivienda familiar y conocido con el nombre de Escuela de Pueblo Nuevo para varones.</a:t>
            </a:r>
            <a:endParaRPr/>
          </a:p>
          <a:p>
            <a:pPr marL="0" lvl="0" indent="0" algn="just" rtl="0">
              <a:lnSpc>
                <a:spcPct val="90000"/>
              </a:lnSpc>
              <a:spcBef>
                <a:spcPts val="1000"/>
              </a:spcBef>
              <a:spcAft>
                <a:spcPts val="0"/>
              </a:spcAft>
              <a:buClr>
                <a:schemeClr val="dk1"/>
              </a:buClr>
              <a:buSzPts val="2400"/>
              <a:buNone/>
            </a:pPr>
            <a:r>
              <a:rPr lang="es-CO" sz="2400"/>
              <a:t>La institución se creó en (1.966) como concentración José Antonio Galán en homenaje al líder comunero de su mismo nombre, con el objeto de solucionar problemas de índole social, el número de solicitud de matrícula a la escuela sobrepasaba a la capacidad que había en los centros escolares de esa época.</a:t>
            </a:r>
            <a:endParaRPr/>
          </a:p>
        </p:txBody>
      </p:sp>
      <p:sp>
        <p:nvSpPr>
          <p:cNvPr id="164" name="Google Shape;164;p9" descr="http://www.dforceblog.com/wp-content/uploads/2010/07/legislacion-ambiental.jpg"/>
          <p:cNvSpPr/>
          <p:nvPr/>
        </p:nvSpPr>
        <p:spPr>
          <a:xfrm>
            <a:off x="1587500" y="-136525"/>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 name="Google Shape;165;p9" descr="http://www.dforceblog.com/wp-content/uploads/2010/07/legislacion-ambiental.jpg"/>
          <p:cNvSpPr/>
          <p:nvPr/>
        </p:nvSpPr>
        <p:spPr>
          <a:xfrm>
            <a:off x="1587500" y="-136525"/>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 name="Google Shape;166;p9"/>
          <p:cNvSpPr txBox="1"/>
          <p:nvPr/>
        </p:nvSpPr>
        <p:spPr>
          <a:xfrm>
            <a:off x="149997" y="1032979"/>
            <a:ext cx="9201665" cy="122191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6600"/>
              <a:buFont typeface="Arial"/>
              <a:buNone/>
            </a:pPr>
            <a:r>
              <a:rPr lang="es-CO" sz="6600" b="1">
                <a:solidFill>
                  <a:schemeClr val="dk1"/>
                </a:solidFill>
                <a:latin typeface="Calibri"/>
                <a:ea typeface="Calibri"/>
                <a:cs typeface="Calibri"/>
                <a:sym typeface="Calibri"/>
              </a:rPr>
              <a:t>RESEÑA HISTORICA</a:t>
            </a:r>
            <a:endParaRPr sz="6600" b="1">
              <a:solidFill>
                <a:schemeClr val="dk1"/>
              </a:solidFill>
              <a:latin typeface="Century Gothic"/>
              <a:ea typeface="Century Gothic"/>
              <a:cs typeface="Century Gothic"/>
              <a:sym typeface="Century Gothic"/>
            </a:endParaRPr>
          </a:p>
          <a:p>
            <a:pPr marL="0" marR="0" lvl="0" indent="0" algn="ctr" rtl="0">
              <a:lnSpc>
                <a:spcPct val="90000"/>
              </a:lnSpc>
              <a:spcBef>
                <a:spcPts val="1000"/>
              </a:spcBef>
              <a:spcAft>
                <a:spcPts val="0"/>
              </a:spcAft>
              <a:buClr>
                <a:schemeClr val="dk1"/>
              </a:buClr>
              <a:buSzPts val="6600"/>
              <a:buFont typeface="Arial"/>
              <a:buNone/>
            </a:pPr>
            <a:endParaRPr sz="6600" b="1">
              <a:solidFill>
                <a:schemeClr val="dk1"/>
              </a:solidFill>
              <a:latin typeface="Century Gothic"/>
              <a:ea typeface="Century Gothic"/>
              <a:cs typeface="Century Gothic"/>
              <a:sym typeface="Century Gothic"/>
            </a:endParaRPr>
          </a:p>
        </p:txBody>
      </p:sp>
    </p:spTree>
  </p:cSld>
  <p:clrMapOvr>
    <a:masterClrMapping/>
  </p:clrMapOvr>
  <p:transition>
    <p:wipe/>
  </p:transition>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992</Words>
  <Application>Microsoft Office PowerPoint</Application>
  <PresentationFormat>Panorámica</PresentationFormat>
  <Paragraphs>125</Paragraphs>
  <Slides>24</Slides>
  <Notes>24</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24</vt:i4>
      </vt:variant>
    </vt:vector>
  </HeadingPairs>
  <TitlesOfParts>
    <vt:vector size="28" baseType="lpstr">
      <vt:lpstr>Arial</vt:lpstr>
      <vt:lpstr>Calibri</vt:lpstr>
      <vt:lpstr>Century Gothic</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Jose Antonio Galan</dc:creator>
  <cp:lastModifiedBy>colegio jose antonio galan</cp:lastModifiedBy>
  <cp:revision>1</cp:revision>
  <dcterms:created xsi:type="dcterms:W3CDTF">2024-02-29T14:57:55Z</dcterms:created>
  <dcterms:modified xsi:type="dcterms:W3CDTF">2026-06-10T13:55:25Z</dcterms:modified>
</cp:coreProperties>
</file>